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2"/>
  </p:notesMasterIdLst>
  <p:sldIdLst>
    <p:sldId id="256" r:id="rId2"/>
    <p:sldId id="257" r:id="rId3"/>
    <p:sldId id="266" r:id="rId4"/>
    <p:sldId id="288" r:id="rId5"/>
    <p:sldId id="258" r:id="rId6"/>
    <p:sldId id="297" r:id="rId7"/>
    <p:sldId id="278" r:id="rId8"/>
    <p:sldId id="279" r:id="rId9"/>
    <p:sldId id="295" r:id="rId10"/>
    <p:sldId id="268" r:id="rId11"/>
    <p:sldId id="259" r:id="rId12"/>
    <p:sldId id="261" r:id="rId13"/>
    <p:sldId id="293" r:id="rId14"/>
    <p:sldId id="275" r:id="rId15"/>
    <p:sldId id="262" r:id="rId16"/>
    <p:sldId id="263" r:id="rId17"/>
    <p:sldId id="264" r:id="rId18"/>
    <p:sldId id="273" r:id="rId19"/>
    <p:sldId id="274" r:id="rId20"/>
    <p:sldId id="267" r:id="rId21"/>
    <p:sldId id="277" r:id="rId22"/>
    <p:sldId id="296" r:id="rId23"/>
    <p:sldId id="300" r:id="rId24"/>
    <p:sldId id="292" r:id="rId25"/>
    <p:sldId id="276" r:id="rId26"/>
    <p:sldId id="269" r:id="rId27"/>
    <p:sldId id="298" r:id="rId28"/>
    <p:sldId id="299" r:id="rId29"/>
    <p:sldId id="294" r:id="rId30"/>
    <p:sldId id="30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3695F"/>
    <a:srgbClr val="96969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69951" autoAdjust="0"/>
  </p:normalViewPr>
  <p:slideViewPr>
    <p:cSldViewPr snapToGrid="0">
      <p:cViewPr varScale="1">
        <p:scale>
          <a:sx n="81" d="100"/>
          <a:sy n="81" d="100"/>
        </p:scale>
        <p:origin x="67"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sce.datastore.ed.ac.uk\csce\geos\users\s1995204\GitHub\Data_phD\Data\Modeling\Notes_Benchmarks_Domain_H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sce.datastore.ed.ac.uk\csce\geos\users\s1995204\GitHub\Data_phD\Data\CoalAuthority_Data\Classification_Temperature.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GB" sz="1200"/>
              <a:t>Reservoir temperature change as a</a:t>
            </a:r>
            <a:r>
              <a:rPr lang="en-GB" sz="1200" baseline="0"/>
              <a:t> function of porosity</a:t>
            </a:r>
            <a:endParaRPr lang="en-GB" sz="120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[Notes_Benchmarks_Domain_HT.xlsx]Feuil1!$C$158</c:f>
              <c:strCache>
                <c:ptCount val="1"/>
                <c:pt idx="0">
                  <c:v>Tr=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[Notes_Benchmarks_Domain_HT.xlsx]Feuil1!$D$157:$L$157</c:f>
              <c:numCache>
                <c:formatCode>General</c:formatCode>
                <c:ptCount val="9"/>
                <c:pt idx="0">
                  <c:v>0.1</c:v>
                </c:pt>
                <c:pt idx="1">
                  <c:v>0.2</c:v>
                </c:pt>
                <c:pt idx="2">
                  <c:v>0.3</c:v>
                </c:pt>
                <c:pt idx="3">
                  <c:v>0.4</c:v>
                </c:pt>
                <c:pt idx="4">
                  <c:v>0.5</c:v>
                </c:pt>
                <c:pt idx="5">
                  <c:v>0.6</c:v>
                </c:pt>
                <c:pt idx="6">
                  <c:v>0.7</c:v>
                </c:pt>
                <c:pt idx="7">
                  <c:v>0.8</c:v>
                </c:pt>
                <c:pt idx="8">
                  <c:v>0.9</c:v>
                </c:pt>
              </c:numCache>
            </c:numRef>
          </c:xVal>
          <c:yVal>
            <c:numRef>
              <c:f>[Notes_Benchmarks_Domain_HT.xlsx]Feuil1!$D$158:$L$158</c:f>
              <c:numCache>
                <c:formatCode>General</c:formatCode>
                <c:ptCount val="9"/>
                <c:pt idx="0">
                  <c:v>17.716547368421054</c:v>
                </c:pt>
                <c:pt idx="1">
                  <c:v>19.931115789473683</c:v>
                </c:pt>
                <c:pt idx="2">
                  <c:v>22.778418045112783</c:v>
                </c:pt>
                <c:pt idx="3">
                  <c:v>26.574821052631577</c:v>
                </c:pt>
                <c:pt idx="4">
                  <c:v>31.889785263157894</c:v>
                </c:pt>
                <c:pt idx="5">
                  <c:v>39.862231578947366</c:v>
                </c:pt>
                <c:pt idx="6">
                  <c:v>53.149642105263148</c:v>
                </c:pt>
                <c:pt idx="7">
                  <c:v>79.724463157894746</c:v>
                </c:pt>
                <c:pt idx="8">
                  <c:v>159.44892631578949</c:v>
                </c:pt>
              </c:numCache>
            </c:numRef>
          </c:yVal>
          <c:smooth val="1"/>
          <c:extLst>
            <c:ext xmlns:c16="http://schemas.microsoft.com/office/drawing/2014/chart" uri="{C3380CC4-5D6E-409C-BE32-E72D297353CC}">
              <c16:uniqueId val="{00000000-8956-4475-9E8C-F196E5D5C8C9}"/>
            </c:ext>
          </c:extLst>
        </c:ser>
        <c:dLbls>
          <c:showLegendKey val="0"/>
          <c:showVal val="0"/>
          <c:showCatName val="0"/>
          <c:showSerName val="0"/>
          <c:showPercent val="0"/>
          <c:showBubbleSize val="0"/>
        </c:dLbls>
        <c:axId val="670529264"/>
        <c:axId val="670527296"/>
      </c:scatterChart>
      <c:valAx>
        <c:axId val="6705292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27296"/>
        <c:crosses val="autoZero"/>
        <c:crossBetween val="midCat"/>
      </c:valAx>
      <c:valAx>
        <c:axId val="670527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292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P</a:t>
            </a:r>
            <a:r>
              <a:rPr lang="en-GB" baseline="0" dirty="0"/>
              <a:t>umped shaft LOG</a:t>
            </a:r>
            <a:endParaRPr lang="en-GB" dirty="0"/>
          </a:p>
        </c:rich>
      </c:tx>
      <c:layout>
        <c:manualLayout>
          <c:xMode val="edge"/>
          <c:yMode val="edge"/>
          <c:x val="0.1474582239720035"/>
          <c:y val="4.1666666666666664E-2"/>
        </c:manualLayout>
      </c:layout>
      <c:overlay val="0"/>
      <c:spPr>
        <a:noFill/>
        <a:ln>
          <a:noFill/>
        </a:ln>
        <a:effectLst/>
      </c:spPr>
    </c:title>
    <c:autoTitleDeleted val="0"/>
    <c:plotArea>
      <c:layout/>
      <c:scatterChart>
        <c:scatterStyle val="lineMarker"/>
        <c:varyColors val="0"/>
        <c:ser>
          <c:idx val="1"/>
          <c:order val="0"/>
          <c:tx>
            <c:strRef>
              <c:f>[Classification_Temperature.xlsx]Pumped_shaft_log!$M$1</c:f>
              <c:strCache>
                <c:ptCount val="1"/>
                <c:pt idx="0">
                  <c:v>Average Temperature  ( C) </c:v>
                </c:pt>
              </c:strCache>
            </c:strRef>
          </c:tx>
          <c:spPr>
            <a:ln w="19050">
              <a:noFill/>
            </a:ln>
          </c:spPr>
          <c:yVal>
            <c:numRef>
              <c:f>[Classification_Temperature.xlsx]Pumped_shaft_log!$M$2:$M$13</c:f>
              <c:numCache>
                <c:formatCode>0.0</c:formatCode>
                <c:ptCount val="12"/>
                <c:pt idx="0">
                  <c:v>12.478306176253483</c:v>
                </c:pt>
                <c:pt idx="1">
                  <c:v>14.359511351351419</c:v>
                </c:pt>
                <c:pt idx="2">
                  <c:v>18.03</c:v>
                </c:pt>
                <c:pt idx="3">
                  <c:v>17.239999999999998</c:v>
                </c:pt>
                <c:pt idx="4">
                  <c:v>16.73</c:v>
                </c:pt>
                <c:pt idx="5">
                  <c:v>15.98</c:v>
                </c:pt>
                <c:pt idx="6">
                  <c:v>14.74</c:v>
                </c:pt>
                <c:pt idx="7">
                  <c:v>13.77</c:v>
                </c:pt>
              </c:numCache>
            </c:numRef>
          </c:yVal>
          <c:smooth val="0"/>
          <c:extLst>
            <c:ext xmlns:c16="http://schemas.microsoft.com/office/drawing/2014/chart" uri="{C3380CC4-5D6E-409C-BE32-E72D297353CC}">
              <c16:uniqueId val="{00000000-A2FB-4BD3-B8A4-F6532B525F3D}"/>
            </c:ext>
          </c:extLst>
        </c:ser>
        <c:ser>
          <c:idx val="2"/>
          <c:order val="1"/>
          <c:tx>
            <c:strRef>
              <c:f>[Classification_Temperature.xlsx]Pumped_shaft_log!$N$1</c:f>
              <c:strCache>
                <c:ptCount val="1"/>
                <c:pt idx="0">
                  <c:v>Maximum Temperature ( C)</c:v>
                </c:pt>
              </c:strCache>
            </c:strRef>
          </c:tx>
          <c:spPr>
            <a:ln w="19050" cap="rnd">
              <a:noFill/>
              <a:round/>
            </a:ln>
            <a:effectLst/>
          </c:spPr>
          <c:yVal>
            <c:numRef>
              <c:f>[Classification_Temperature.xlsx]Pumped_shaft_log!$N$2:$N$13</c:f>
              <c:numCache>
                <c:formatCode>0.0</c:formatCode>
                <c:ptCount val="12"/>
                <c:pt idx="0">
                  <c:v>15.23</c:v>
                </c:pt>
                <c:pt idx="1">
                  <c:v>15.110000000000003</c:v>
                </c:pt>
                <c:pt idx="2">
                  <c:v>19.5</c:v>
                </c:pt>
                <c:pt idx="3">
                  <c:v>19.010000000000002</c:v>
                </c:pt>
                <c:pt idx="4">
                  <c:v>18.57</c:v>
                </c:pt>
                <c:pt idx="5">
                  <c:v>16.989999999999998</c:v>
                </c:pt>
                <c:pt idx="6">
                  <c:v>18.210999999999999</c:v>
                </c:pt>
                <c:pt idx="7">
                  <c:v>18.13</c:v>
                </c:pt>
              </c:numCache>
            </c:numRef>
          </c:yVal>
          <c:smooth val="0"/>
          <c:extLst>
            <c:ext xmlns:c16="http://schemas.microsoft.com/office/drawing/2014/chart" uri="{C3380CC4-5D6E-409C-BE32-E72D297353CC}">
              <c16:uniqueId val="{00000001-A2FB-4BD3-B8A4-F6532B525F3D}"/>
            </c:ext>
          </c:extLst>
        </c:ser>
        <c:ser>
          <c:idx val="0"/>
          <c:order val="2"/>
          <c:tx>
            <c:strRef>
              <c:f>[Classification_Temperature.xlsx]Pumped_shaft_log!$L$1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[Classification_Temperature.xlsx]Pumped_shaft_log!$L$2:$L$13</c:f>
              <c:numCache>
                <c:formatCode>0.0</c:formatCode>
                <c:ptCount val="12"/>
                <c:pt idx="0">
                  <c:v>9.1</c:v>
                </c:pt>
                <c:pt idx="1">
                  <c:v>10.423636363636364</c:v>
                </c:pt>
                <c:pt idx="2">
                  <c:v>12.21</c:v>
                </c:pt>
                <c:pt idx="3">
                  <c:v>16.2</c:v>
                </c:pt>
                <c:pt idx="4">
                  <c:v>14.8</c:v>
                </c:pt>
                <c:pt idx="5">
                  <c:v>13.87</c:v>
                </c:pt>
                <c:pt idx="6">
                  <c:v>12.97</c:v>
                </c:pt>
                <c:pt idx="7">
                  <c:v>10.84</c:v>
                </c:pt>
              </c:numCache>
            </c:numRef>
          </c:yVal>
          <c:smooth val="0"/>
          <c:extLst>
            <c:ext xmlns:c16="http://schemas.microsoft.com/office/drawing/2014/chart" uri="{C3380CC4-5D6E-409C-BE32-E72D297353CC}">
              <c16:uniqueId val="{00000002-A2FB-4BD3-B8A4-F6532B525F3D}"/>
            </c:ext>
          </c:extLst>
        </c:ser>
        <c:dLbls>
          <c:showLegendKey val="0"/>
          <c:showVal val="0"/>
          <c:showCatName val="0"/>
          <c:showSerName val="0"/>
          <c:showPercent val="0"/>
          <c:showBubbleSize val="0"/>
        </c:dLbls>
        <c:axId val="677521688"/>
        <c:axId val="677519720"/>
      </c:scatterChart>
      <c:valAx>
        <c:axId val="677521688"/>
        <c:scaling>
          <c:orientation val="minMax"/>
          <c:max val="8"/>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519720"/>
        <c:crosses val="autoZero"/>
        <c:crossBetween val="midCat"/>
      </c:valAx>
      <c:valAx>
        <c:axId val="67751972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521688"/>
        <c:crosses val="autoZero"/>
        <c:crossBetween val="midCat"/>
      </c:valAx>
    </c:plotArea>
    <c:plotVisOnly val="1"/>
    <c:dispBlanksAs val="gap"/>
    <c:showDLblsOverMax val="0"/>
  </c:chart>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Borehole  Logger</a:t>
            </a:r>
          </a:p>
        </c:rich>
      </c:tx>
      <c:layout>
        <c:manualLayout>
          <c:xMode val="edge"/>
          <c:yMode val="edge"/>
          <c:x val="0.17338199870320245"/>
          <c:y val="2.2239189885478364E-2"/>
        </c:manualLayout>
      </c:layout>
      <c:overlay val="0"/>
      <c:spPr>
        <a:noFill/>
        <a:ln>
          <a:noFill/>
        </a:ln>
        <a:effectLst/>
      </c:spPr>
    </c:title>
    <c:autoTitleDeleted val="0"/>
    <c:plotArea>
      <c:layout>
        <c:manualLayout>
          <c:layoutTarget val="inner"/>
          <c:xMode val="edge"/>
          <c:yMode val="edge"/>
          <c:x val="0.13909195885267345"/>
          <c:y val="0.14962583545744745"/>
          <c:w val="0.80379730316608888"/>
          <c:h val="0.73524792612485224"/>
        </c:manualLayout>
      </c:layout>
      <c:scatterChart>
        <c:scatterStyle val="lineMarker"/>
        <c:varyColors val="0"/>
        <c:ser>
          <c:idx val="1"/>
          <c:order val="0"/>
          <c:tx>
            <c:strRef>
              <c:f>[Classification_Temperature.xlsx]BH!$L$1</c:f>
              <c:strCache>
                <c:ptCount val="1"/>
                <c:pt idx="0">
                  <c:v>Minimum Temperature ( C)</c:v>
                </c:pt>
              </c:strCache>
            </c:strRef>
          </c:tx>
          <c:spPr>
            <a:ln w="19050">
              <a:noFill/>
            </a:ln>
          </c:spPr>
          <c:yVal>
            <c:numRef>
              <c:f>[Classification_Temperature.xlsx]BH!$L$2:$L$26</c:f>
              <c:numCache>
                <c:formatCode>0.0</c:formatCode>
                <c:ptCount val="25"/>
                <c:pt idx="0">
                  <c:v>10.87</c:v>
                </c:pt>
                <c:pt idx="1">
                  <c:v>11.06</c:v>
                </c:pt>
                <c:pt idx="2">
                  <c:v>12.98</c:v>
                </c:pt>
                <c:pt idx="3">
                  <c:v>1.65</c:v>
                </c:pt>
                <c:pt idx="4">
                  <c:v>9.2899999999999991</c:v>
                </c:pt>
                <c:pt idx="5">
                  <c:v>9.3000000000000007</c:v>
                </c:pt>
                <c:pt idx="6" formatCode="General">
                  <c:v>9.2899999618530273</c:v>
                </c:pt>
                <c:pt idx="7" formatCode="General">
                  <c:v>11.673</c:v>
                </c:pt>
                <c:pt idx="8">
                  <c:v>4.809999942779541</c:v>
                </c:pt>
                <c:pt idx="9">
                  <c:v>10.520000457763672</c:v>
                </c:pt>
                <c:pt idx="10">
                  <c:v>12.189999580383301</c:v>
                </c:pt>
                <c:pt idx="11">
                  <c:v>5.2800002098083496</c:v>
                </c:pt>
                <c:pt idx="13">
                  <c:v>5.2699999809265137</c:v>
                </c:pt>
                <c:pt idx="14">
                  <c:v>16.82</c:v>
                </c:pt>
              </c:numCache>
            </c:numRef>
          </c:yVal>
          <c:smooth val="0"/>
          <c:extLst>
            <c:ext xmlns:c16="http://schemas.microsoft.com/office/drawing/2014/chart" uri="{C3380CC4-5D6E-409C-BE32-E72D297353CC}">
              <c16:uniqueId val="{00000000-5153-43CB-B6EF-528CAB04037C}"/>
            </c:ext>
          </c:extLst>
        </c:ser>
        <c:ser>
          <c:idx val="2"/>
          <c:order val="1"/>
          <c:tx>
            <c:strRef>
              <c:f>[Classification_Temperature.xlsx]BH!$M$1</c:f>
              <c:strCache>
                <c:ptCount val="1"/>
                <c:pt idx="0">
                  <c:v>Average Temperature  ( C) </c:v>
                </c:pt>
              </c:strCache>
            </c:strRef>
          </c:tx>
          <c:spPr>
            <a:ln w="19050" cap="rnd">
              <a:noFill/>
              <a:round/>
            </a:ln>
            <a:effectLst/>
          </c:spPr>
          <c:yVal>
            <c:numRef>
              <c:f>[Classification_Temperature.xlsx]BH!$M$2:$M$26</c:f>
              <c:numCache>
                <c:formatCode>0.0</c:formatCode>
                <c:ptCount val="25"/>
                <c:pt idx="0">
                  <c:v>10.89</c:v>
                </c:pt>
                <c:pt idx="1">
                  <c:v>11.074996457826632</c:v>
                </c:pt>
                <c:pt idx="2">
                  <c:v>13.09</c:v>
                </c:pt>
                <c:pt idx="3">
                  <c:v>9.7899999999999991</c:v>
                </c:pt>
                <c:pt idx="4">
                  <c:v>9.32</c:v>
                </c:pt>
                <c:pt idx="5">
                  <c:v>10.5</c:v>
                </c:pt>
                <c:pt idx="6" formatCode="General">
                  <c:v>9.3239171820013595</c:v>
                </c:pt>
                <c:pt idx="7" formatCode="General">
                  <c:v>11.907217739720418</c:v>
                </c:pt>
                <c:pt idx="8">
                  <c:v>9.5367900188992447</c:v>
                </c:pt>
                <c:pt idx="9">
                  <c:v>11.872976099510096</c:v>
                </c:pt>
                <c:pt idx="10">
                  <c:v>12.297519108881115</c:v>
                </c:pt>
                <c:pt idx="11">
                  <c:v>10.505219529908405</c:v>
                </c:pt>
                <c:pt idx="12">
                  <c:v>11.4</c:v>
                </c:pt>
                <c:pt idx="13">
                  <c:v>10.613636511149799</c:v>
                </c:pt>
                <c:pt idx="14">
                  <c:v>18.424399999999999</c:v>
                </c:pt>
              </c:numCache>
            </c:numRef>
          </c:yVal>
          <c:smooth val="0"/>
          <c:extLst>
            <c:ext xmlns:c16="http://schemas.microsoft.com/office/drawing/2014/chart" uri="{C3380CC4-5D6E-409C-BE32-E72D297353CC}">
              <c16:uniqueId val="{00000001-5153-43CB-B6EF-528CAB04037C}"/>
            </c:ext>
          </c:extLst>
        </c:ser>
        <c:ser>
          <c:idx val="0"/>
          <c:order val="2"/>
          <c:tx>
            <c:strRef>
              <c:f>[Classification_Temperature.xlsx]BH!$N$1</c:f>
              <c:strCache>
                <c:ptCount val="1"/>
                <c:pt idx="0">
                  <c:v>Maximum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[Classification_Temperature.xlsx]BH!$N$2:$N$26</c:f>
              <c:numCache>
                <c:formatCode>0.0</c:formatCode>
                <c:ptCount val="25"/>
                <c:pt idx="0">
                  <c:v>11.18</c:v>
                </c:pt>
                <c:pt idx="1">
                  <c:v>14.413</c:v>
                </c:pt>
                <c:pt idx="2">
                  <c:v>13.66</c:v>
                </c:pt>
                <c:pt idx="3">
                  <c:v>20.183</c:v>
                </c:pt>
                <c:pt idx="4">
                  <c:v>9.52</c:v>
                </c:pt>
                <c:pt idx="5">
                  <c:v>10.7</c:v>
                </c:pt>
                <c:pt idx="6">
                  <c:v>9.5299999999999994</c:v>
                </c:pt>
                <c:pt idx="7">
                  <c:v>15.403</c:v>
                </c:pt>
                <c:pt idx="8">
                  <c:v>10.5</c:v>
                </c:pt>
                <c:pt idx="9">
                  <c:v>12.300000190734863</c:v>
                </c:pt>
                <c:pt idx="10">
                  <c:v>12.390000343322754</c:v>
                </c:pt>
                <c:pt idx="11">
                  <c:v>13.989999771118164</c:v>
                </c:pt>
                <c:pt idx="13">
                  <c:v>11.270000457763672</c:v>
                </c:pt>
                <c:pt idx="14">
                  <c:v>18.626999999999999</c:v>
                </c:pt>
              </c:numCache>
            </c:numRef>
          </c:yVal>
          <c:smooth val="0"/>
          <c:extLst>
            <c:ext xmlns:c16="http://schemas.microsoft.com/office/drawing/2014/chart" uri="{C3380CC4-5D6E-409C-BE32-E72D297353CC}">
              <c16:uniqueId val="{00000002-5153-43CB-B6EF-528CAB04037C}"/>
            </c:ext>
          </c:extLst>
        </c:ser>
        <c:dLbls>
          <c:showLegendKey val="0"/>
          <c:showVal val="0"/>
          <c:showCatName val="0"/>
          <c:showSerName val="0"/>
          <c:showPercent val="0"/>
          <c:showBubbleSize val="0"/>
        </c:dLbls>
        <c:axId val="546125080"/>
        <c:axId val="546120816"/>
      </c:scatterChart>
      <c:valAx>
        <c:axId val="546125080"/>
        <c:scaling>
          <c:orientation val="minMax"/>
          <c:max val="15"/>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20816"/>
        <c:crosses val="autoZero"/>
        <c:crossBetween val="midCat"/>
      </c:valAx>
      <c:valAx>
        <c:axId val="546120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GB" dirty="0"/>
                  <a:t>Temperature</a:t>
                </a:r>
              </a:p>
            </c:rich>
          </c:tx>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25080"/>
        <c:crosses val="autoZero"/>
        <c:crossBetween val="midCat"/>
      </c:valAx>
    </c:plotArea>
    <c:legend>
      <c:legendPos val="r"/>
      <c:layout>
        <c:manualLayout>
          <c:xMode val="edge"/>
          <c:yMode val="edge"/>
          <c:x val="0.57708106328439179"/>
          <c:y val="2.4919923675794636E-3"/>
          <c:w val="0.41993264381378126"/>
          <c:h val="0.19993713945416594"/>
        </c:manualLayout>
      </c:layout>
      <c:overlay val="0"/>
      <c:txPr>
        <a:bodyPr/>
        <a:lstStyle/>
        <a:p>
          <a:pPr>
            <a:defRPr sz="900"/>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Borehole LOG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9442038495188095E-2"/>
          <c:y val="0.1546302418393562"/>
          <c:w val="0.8617386264216973"/>
          <c:h val="0.73317767086839258"/>
        </c:manualLayout>
      </c:layout>
      <c:scatterChart>
        <c:scatterStyle val="lineMarker"/>
        <c:varyColors val="0"/>
        <c:ser>
          <c:idx val="0"/>
          <c:order val="0"/>
          <c:tx>
            <c:strRef>
              <c:f>[Classification_Temperature.xlsx]BH_log!$M$1</c:f>
              <c:strCache>
                <c:ptCount val="1"/>
                <c:pt idx="0">
                  <c:v>Average Temperature  ( C) </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[Classification_Temperature.xlsx]BH_log!$M$2:$M$20</c:f>
              <c:numCache>
                <c:formatCode>0.0</c:formatCode>
                <c:ptCount val="19"/>
                <c:pt idx="0">
                  <c:v>9.8800000000000008</c:v>
                </c:pt>
                <c:pt idx="1">
                  <c:v>13.02</c:v>
                </c:pt>
                <c:pt idx="2">
                  <c:v>11.46</c:v>
                </c:pt>
                <c:pt idx="3">
                  <c:v>10.249000000000001</c:v>
                </c:pt>
                <c:pt idx="4">
                  <c:v>12.11</c:v>
                </c:pt>
                <c:pt idx="5">
                  <c:v>18.553789999999999</c:v>
                </c:pt>
                <c:pt idx="6">
                  <c:v>12.36</c:v>
                </c:pt>
              </c:numCache>
            </c:numRef>
          </c:yVal>
          <c:smooth val="0"/>
          <c:extLst>
            <c:ext xmlns:c16="http://schemas.microsoft.com/office/drawing/2014/chart" uri="{C3380CC4-5D6E-409C-BE32-E72D297353CC}">
              <c16:uniqueId val="{00000000-56D5-465D-8DEF-25550F851763}"/>
            </c:ext>
          </c:extLst>
        </c:ser>
        <c:ser>
          <c:idx val="1"/>
          <c:order val="1"/>
          <c:tx>
            <c:strRef>
              <c:f>[Classification_Temperature.xlsx]BH_log!$N$1</c:f>
              <c:strCache>
                <c:ptCount val="1"/>
                <c:pt idx="0">
                  <c:v>Maximum Temperature ( C)</c:v>
                </c:pt>
              </c:strCache>
            </c:strRef>
          </c:tx>
          <c:spPr>
            <a:ln w="19050" cap="rnd">
              <a:noFill/>
              <a:round/>
            </a:ln>
            <a:effectLst/>
          </c:spPr>
          <c:marker>
            <c:symbol val="circle"/>
            <c:size val="5"/>
            <c:spPr>
              <a:solidFill>
                <a:schemeClr val="accent2"/>
              </a:solidFill>
              <a:ln w="9525">
                <a:solidFill>
                  <a:schemeClr val="accent2"/>
                </a:solidFill>
              </a:ln>
              <a:effectLst/>
            </c:spPr>
          </c:marker>
          <c:yVal>
            <c:numRef>
              <c:f>[Classification_Temperature.xlsx]BH_log!$N$2:$N$20</c:f>
              <c:numCache>
                <c:formatCode>0.0</c:formatCode>
                <c:ptCount val="19"/>
                <c:pt idx="0">
                  <c:v>10.9</c:v>
                </c:pt>
                <c:pt idx="1">
                  <c:v>14.76</c:v>
                </c:pt>
                <c:pt idx="2">
                  <c:v>13.95</c:v>
                </c:pt>
                <c:pt idx="3">
                  <c:v>10.367000000000001</c:v>
                </c:pt>
                <c:pt idx="4">
                  <c:v>14.76</c:v>
                </c:pt>
                <c:pt idx="5">
                  <c:v>20.420000000000002</c:v>
                </c:pt>
                <c:pt idx="6">
                  <c:v>13.9</c:v>
                </c:pt>
              </c:numCache>
            </c:numRef>
          </c:yVal>
          <c:smooth val="0"/>
          <c:extLst>
            <c:ext xmlns:c16="http://schemas.microsoft.com/office/drawing/2014/chart" uri="{C3380CC4-5D6E-409C-BE32-E72D297353CC}">
              <c16:uniqueId val="{00000001-56D5-465D-8DEF-25550F851763}"/>
            </c:ext>
          </c:extLst>
        </c:ser>
        <c:ser>
          <c:idx val="2"/>
          <c:order val="2"/>
          <c:tx>
            <c:strRef>
              <c:f>[Classification_Temperature.xlsx]BH_log!$L$1</c:f>
              <c:strCache>
                <c:ptCount val="1"/>
                <c:pt idx="0">
                  <c:v>Minimum Temperature ( C)</c:v>
                </c:pt>
              </c:strCache>
            </c:strRef>
          </c:tx>
          <c:spPr>
            <a:ln w="25400" cap="rnd">
              <a:noFill/>
              <a:round/>
            </a:ln>
            <a:effectLst/>
          </c:spPr>
          <c:marker>
            <c:symbol val="circle"/>
            <c:size val="5"/>
            <c:spPr>
              <a:solidFill>
                <a:schemeClr val="accent3"/>
              </a:solidFill>
              <a:ln w="9525">
                <a:solidFill>
                  <a:schemeClr val="accent3"/>
                </a:solidFill>
              </a:ln>
              <a:effectLst/>
            </c:spPr>
          </c:marker>
          <c:yVal>
            <c:numRef>
              <c:f>[Classification_Temperature.xlsx]BH_log!$L$2:$L$8</c:f>
              <c:numCache>
                <c:formatCode>0.0</c:formatCode>
                <c:ptCount val="7"/>
                <c:pt idx="0">
                  <c:v>9.16</c:v>
                </c:pt>
                <c:pt idx="1">
                  <c:v>11.27</c:v>
                </c:pt>
                <c:pt idx="2">
                  <c:v>10.427</c:v>
                </c:pt>
                <c:pt idx="3">
                  <c:v>10.18</c:v>
                </c:pt>
                <c:pt idx="4">
                  <c:v>10.47</c:v>
                </c:pt>
                <c:pt idx="5">
                  <c:v>16.95</c:v>
                </c:pt>
                <c:pt idx="6">
                  <c:v>10.31</c:v>
                </c:pt>
              </c:numCache>
            </c:numRef>
          </c:yVal>
          <c:smooth val="0"/>
          <c:extLst>
            <c:ext xmlns:c16="http://schemas.microsoft.com/office/drawing/2014/chart" uri="{C3380CC4-5D6E-409C-BE32-E72D297353CC}">
              <c16:uniqueId val="{00000002-56D5-465D-8DEF-25550F851763}"/>
            </c:ext>
          </c:extLst>
        </c:ser>
        <c:dLbls>
          <c:showLegendKey val="0"/>
          <c:showVal val="0"/>
          <c:showCatName val="0"/>
          <c:showSerName val="0"/>
          <c:showPercent val="0"/>
          <c:showBubbleSize val="0"/>
        </c:dLbls>
        <c:axId val="546137544"/>
        <c:axId val="546137872"/>
      </c:scatterChart>
      <c:valAx>
        <c:axId val="546137544"/>
        <c:scaling>
          <c:orientation val="minMax"/>
          <c:max val="10"/>
        </c:scaling>
        <c:delete val="0"/>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37872"/>
        <c:crosses val="autoZero"/>
        <c:crossBetween val="midCat"/>
      </c:valAx>
      <c:valAx>
        <c:axId val="5461378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37544"/>
        <c:crosses val="autoZero"/>
        <c:crossBetween val="midCat"/>
      </c:valAx>
      <c:spPr>
        <a:noFill/>
        <a:ln>
          <a:noFill/>
        </a:ln>
        <a:effectLst/>
      </c:spPr>
    </c:plotArea>
    <c:legend>
      <c:legendPos val="b"/>
      <c:layout>
        <c:manualLayout>
          <c:xMode val="edge"/>
          <c:yMode val="edge"/>
          <c:x val="0.37663397348609173"/>
          <c:y val="0.71215864282043195"/>
          <c:w val="0.61895450568678911"/>
          <c:h val="0.1759400595235242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Shaft Logger Temperature</a:t>
            </a:r>
          </a:p>
        </c:rich>
      </c:tx>
      <c:layout>
        <c:manualLayout>
          <c:xMode val="edge"/>
          <c:yMode val="edge"/>
          <c:x val="0.25986659667541556"/>
          <c:y val="6.1205025751894099E-3"/>
        </c:manualLayout>
      </c:layout>
      <c:overlay val="0"/>
      <c:spPr>
        <a:noFill/>
        <a:ln>
          <a:noFill/>
        </a:ln>
        <a:effectLst/>
      </c:spPr>
    </c:title>
    <c:autoTitleDeleted val="0"/>
    <c:plotArea>
      <c:layout>
        <c:manualLayout>
          <c:layoutTarget val="inner"/>
          <c:xMode val="edge"/>
          <c:yMode val="edge"/>
          <c:x val="0.1537363429571304"/>
          <c:y val="0.12932043626171272"/>
          <c:w val="0.80537476815398079"/>
          <c:h val="0.72674502422154408"/>
        </c:manualLayout>
      </c:layout>
      <c:scatterChart>
        <c:scatterStyle val="lineMarker"/>
        <c:varyColors val="0"/>
        <c:ser>
          <c:idx val="1"/>
          <c:order val="0"/>
          <c:tx>
            <c:strRef>
              <c:f>[Classification_Temperature.xlsx]Shaft!$M$1</c:f>
              <c:strCache>
                <c:ptCount val="1"/>
                <c:pt idx="0">
                  <c:v>Average Temperature  ( C) </c:v>
                </c:pt>
              </c:strCache>
            </c:strRef>
          </c:tx>
          <c:spPr>
            <a:ln w="19050">
              <a:noFill/>
            </a:ln>
          </c:spPr>
          <c:yVal>
            <c:numRef>
              <c:f>[Classification_Temperature.xlsx]Shaft!$M$2:$M$19</c:f>
              <c:numCache>
                <c:formatCode>0.0</c:formatCode>
                <c:ptCount val="18"/>
                <c:pt idx="0">
                  <c:v>12.07</c:v>
                </c:pt>
                <c:pt idx="1">
                  <c:v>11.689472621022475</c:v>
                </c:pt>
                <c:pt idx="2">
                  <c:v>12.38</c:v>
                </c:pt>
                <c:pt idx="3">
                  <c:v>13.26</c:v>
                </c:pt>
                <c:pt idx="4">
                  <c:v>14.6</c:v>
                </c:pt>
                <c:pt idx="5">
                  <c:v>14.7</c:v>
                </c:pt>
                <c:pt idx="7">
                  <c:v>18.399999999999999</c:v>
                </c:pt>
              </c:numCache>
            </c:numRef>
          </c:yVal>
          <c:smooth val="0"/>
          <c:extLst>
            <c:ext xmlns:c16="http://schemas.microsoft.com/office/drawing/2014/chart" uri="{C3380CC4-5D6E-409C-BE32-E72D297353CC}">
              <c16:uniqueId val="{00000000-170E-40EC-9098-B143A864EB02}"/>
            </c:ext>
          </c:extLst>
        </c:ser>
        <c:ser>
          <c:idx val="2"/>
          <c:order val="1"/>
          <c:tx>
            <c:strRef>
              <c:f>[Classification_Temperature.xlsx]Shaft!$N$1</c:f>
              <c:strCache>
                <c:ptCount val="1"/>
                <c:pt idx="0">
                  <c:v>Maximum Temperature ( C)</c:v>
                </c:pt>
              </c:strCache>
            </c:strRef>
          </c:tx>
          <c:spPr>
            <a:ln w="19050" cap="rnd">
              <a:noFill/>
              <a:round/>
            </a:ln>
            <a:effectLst/>
          </c:spPr>
          <c:yVal>
            <c:numRef>
              <c:f>[Classification_Temperature.xlsx]Shaft!$N$2:$N$19</c:f>
              <c:numCache>
                <c:formatCode>0.0</c:formatCode>
                <c:ptCount val="18"/>
                <c:pt idx="0">
                  <c:v>16.399999999999999</c:v>
                </c:pt>
                <c:pt idx="1">
                  <c:v>14.59</c:v>
                </c:pt>
                <c:pt idx="2">
                  <c:v>13.91</c:v>
                </c:pt>
                <c:pt idx="3">
                  <c:v>14.86</c:v>
                </c:pt>
                <c:pt idx="4">
                  <c:v>15.2</c:v>
                </c:pt>
                <c:pt idx="7">
                  <c:v>18.68</c:v>
                </c:pt>
              </c:numCache>
            </c:numRef>
          </c:yVal>
          <c:smooth val="0"/>
          <c:extLst>
            <c:ext xmlns:c16="http://schemas.microsoft.com/office/drawing/2014/chart" uri="{C3380CC4-5D6E-409C-BE32-E72D297353CC}">
              <c16:uniqueId val="{00000001-170E-40EC-9098-B143A864EB02}"/>
            </c:ext>
          </c:extLst>
        </c:ser>
        <c:ser>
          <c:idx val="0"/>
          <c:order val="2"/>
          <c:tx>
            <c:strRef>
              <c:f>[Classification_Temperature.xlsx]Shaft!$L$1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[Classification_Temperature.xlsx]Shaft!$L$2:$L$19</c:f>
              <c:numCache>
                <c:formatCode>0.0</c:formatCode>
                <c:ptCount val="18"/>
                <c:pt idx="0">
                  <c:v>7.6</c:v>
                </c:pt>
                <c:pt idx="1">
                  <c:v>8.8800000000000008</c:v>
                </c:pt>
                <c:pt idx="2">
                  <c:v>12.1</c:v>
                </c:pt>
                <c:pt idx="3">
                  <c:v>11.94</c:v>
                </c:pt>
                <c:pt idx="4">
                  <c:v>14.2</c:v>
                </c:pt>
                <c:pt idx="7">
                  <c:v>15.46</c:v>
                </c:pt>
              </c:numCache>
            </c:numRef>
          </c:yVal>
          <c:smooth val="0"/>
          <c:extLst>
            <c:ext xmlns:c16="http://schemas.microsoft.com/office/drawing/2014/chart" uri="{C3380CC4-5D6E-409C-BE32-E72D297353CC}">
              <c16:uniqueId val="{00000002-170E-40EC-9098-B143A864EB02}"/>
            </c:ext>
          </c:extLst>
        </c:ser>
        <c:dLbls>
          <c:showLegendKey val="0"/>
          <c:showVal val="0"/>
          <c:showCatName val="0"/>
          <c:showSerName val="0"/>
          <c:showPercent val="0"/>
          <c:showBubbleSize val="0"/>
        </c:dLbls>
        <c:axId val="532415064"/>
        <c:axId val="532419984"/>
      </c:scatterChart>
      <c:valAx>
        <c:axId val="532415064"/>
        <c:scaling>
          <c:orientation val="minMax"/>
          <c:max val="10"/>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2419984"/>
        <c:crosses val="autoZero"/>
        <c:crossBetween val="midCat"/>
      </c:valAx>
      <c:valAx>
        <c:axId val="532419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GB"/>
                  <a:t>Temperature</a:t>
                </a:r>
              </a:p>
            </c:rich>
          </c:tx>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2415064"/>
        <c:crosses val="autoZero"/>
        <c:crossBetween val="midCat"/>
      </c:valAx>
    </c:plotArea>
    <c:legend>
      <c:legendPos val="r"/>
      <c:layout>
        <c:manualLayout>
          <c:xMode val="edge"/>
          <c:yMode val="edge"/>
          <c:x val="0.43075779527559055"/>
          <c:y val="0.63124791264356073"/>
          <c:w val="0.55866120734908131"/>
          <c:h val="0.20143240493637851"/>
        </c:manualLayout>
      </c:layout>
      <c:overlay val="0"/>
    </c:legend>
    <c:plotVisOnly val="1"/>
    <c:dispBlanksAs val="gap"/>
    <c:showDLblsOverMax val="0"/>
  </c:chart>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Shaft EC</a:t>
            </a:r>
            <a:r>
              <a:rPr lang="en-GB" baseline="0"/>
              <a:t> LOG</a:t>
            </a:r>
            <a:endParaRPr lang="en-GB"/>
          </a:p>
        </c:rich>
      </c:tx>
      <c:overlay val="0"/>
      <c:spPr>
        <a:noFill/>
        <a:ln>
          <a:noFill/>
        </a:ln>
        <a:effectLst/>
      </c:spPr>
    </c:title>
    <c:autoTitleDeleted val="0"/>
    <c:plotArea>
      <c:layout>
        <c:manualLayout>
          <c:layoutTarget val="inner"/>
          <c:xMode val="edge"/>
          <c:yMode val="edge"/>
          <c:x val="6.6541335348433206E-2"/>
          <c:y val="0.16000319325525764"/>
          <c:w val="0.9106438509456668"/>
          <c:h val="0.73793055036855493"/>
        </c:manualLayout>
      </c:layout>
      <c:scatterChart>
        <c:scatterStyle val="lineMarker"/>
        <c:varyColors val="0"/>
        <c:ser>
          <c:idx val="1"/>
          <c:order val="0"/>
          <c:tx>
            <c:strRef>
              <c:f>[Classification_Temperature.xlsx]Shaft_Log!$M$1</c:f>
              <c:strCache>
                <c:ptCount val="1"/>
                <c:pt idx="0">
                  <c:v>Average Temperature  ( C) </c:v>
                </c:pt>
              </c:strCache>
            </c:strRef>
          </c:tx>
          <c:spPr>
            <a:ln w="19050">
              <a:noFill/>
            </a:ln>
          </c:spPr>
          <c:yVal>
            <c:numRef>
              <c:f>[Classification_Temperature.xlsx]Shaft_Log!$M$2:$M$28</c:f>
              <c:numCache>
                <c:formatCode>0.0</c:formatCode>
                <c:ptCount val="27"/>
                <c:pt idx="0">
                  <c:v>16.77</c:v>
                </c:pt>
                <c:pt idx="1">
                  <c:v>14.35</c:v>
                </c:pt>
                <c:pt idx="2">
                  <c:v>18.52</c:v>
                </c:pt>
                <c:pt idx="3">
                  <c:v>19.72</c:v>
                </c:pt>
                <c:pt idx="4">
                  <c:v>12.3</c:v>
                </c:pt>
                <c:pt idx="5">
                  <c:v>13.65</c:v>
                </c:pt>
                <c:pt idx="6">
                  <c:v>18.098570660109182</c:v>
                </c:pt>
                <c:pt idx="7">
                  <c:v>16.749225263157882</c:v>
                </c:pt>
                <c:pt idx="8">
                  <c:v>16.915341847826088</c:v>
                </c:pt>
                <c:pt idx="9">
                  <c:v>16.511873305084748</c:v>
                </c:pt>
                <c:pt idx="10">
                  <c:v>16.933464442013118</c:v>
                </c:pt>
                <c:pt idx="11">
                  <c:v>16.377962987125951</c:v>
                </c:pt>
                <c:pt idx="12">
                  <c:v>13.11</c:v>
                </c:pt>
                <c:pt idx="13">
                  <c:v>11.06</c:v>
                </c:pt>
                <c:pt idx="14">
                  <c:v>11.4</c:v>
                </c:pt>
                <c:pt idx="15">
                  <c:v>17.010000000000002</c:v>
                </c:pt>
              </c:numCache>
            </c:numRef>
          </c:yVal>
          <c:smooth val="0"/>
          <c:extLst>
            <c:ext xmlns:c16="http://schemas.microsoft.com/office/drawing/2014/chart" uri="{C3380CC4-5D6E-409C-BE32-E72D297353CC}">
              <c16:uniqueId val="{00000000-F957-4A37-A514-F5A71DA06EC8}"/>
            </c:ext>
          </c:extLst>
        </c:ser>
        <c:ser>
          <c:idx val="2"/>
          <c:order val="1"/>
          <c:tx>
            <c:strRef>
              <c:f>[Classification_Temperature.xlsx]Shaft_Log!$N$1</c:f>
              <c:strCache>
                <c:ptCount val="1"/>
                <c:pt idx="0">
                  <c:v>Maximum Temperature ( C)</c:v>
                </c:pt>
              </c:strCache>
            </c:strRef>
          </c:tx>
          <c:spPr>
            <a:ln w="19050" cap="rnd">
              <a:noFill/>
              <a:round/>
            </a:ln>
            <a:effectLst/>
          </c:spPr>
          <c:yVal>
            <c:numRef>
              <c:f>[Classification_Temperature.xlsx]Shaft_Log!$N$2:$N$28</c:f>
              <c:numCache>
                <c:formatCode>0.0</c:formatCode>
                <c:ptCount val="27"/>
                <c:pt idx="0">
                  <c:v>17.09</c:v>
                </c:pt>
                <c:pt idx="1">
                  <c:v>14.79</c:v>
                </c:pt>
                <c:pt idx="2">
                  <c:v>20.93</c:v>
                </c:pt>
                <c:pt idx="3">
                  <c:v>19.84</c:v>
                </c:pt>
                <c:pt idx="4">
                  <c:v>12.65</c:v>
                </c:pt>
                <c:pt idx="5">
                  <c:v>16.46</c:v>
                </c:pt>
                <c:pt idx="6">
                  <c:v>23.2</c:v>
                </c:pt>
                <c:pt idx="7">
                  <c:v>23.105700000000002</c:v>
                </c:pt>
                <c:pt idx="8">
                  <c:v>23.064</c:v>
                </c:pt>
                <c:pt idx="9">
                  <c:v>22.996500000000001</c:v>
                </c:pt>
                <c:pt idx="10">
                  <c:v>22.975000000000001</c:v>
                </c:pt>
                <c:pt idx="11">
                  <c:v>22.699166666666667</c:v>
                </c:pt>
                <c:pt idx="12">
                  <c:v>16.63</c:v>
                </c:pt>
                <c:pt idx="13">
                  <c:v>14.26</c:v>
                </c:pt>
                <c:pt idx="14">
                  <c:v>14.9</c:v>
                </c:pt>
                <c:pt idx="15">
                  <c:v>17.36</c:v>
                </c:pt>
                <c:pt idx="18" formatCode="General">
                  <c:v>16.89</c:v>
                </c:pt>
              </c:numCache>
            </c:numRef>
          </c:yVal>
          <c:smooth val="0"/>
          <c:extLst>
            <c:ext xmlns:c16="http://schemas.microsoft.com/office/drawing/2014/chart" uri="{C3380CC4-5D6E-409C-BE32-E72D297353CC}">
              <c16:uniqueId val="{00000001-F957-4A37-A514-F5A71DA06EC8}"/>
            </c:ext>
          </c:extLst>
        </c:ser>
        <c:ser>
          <c:idx val="0"/>
          <c:order val="2"/>
          <c:tx>
            <c:strRef>
              <c:f>[Classification_Temperature.xlsx]Shaft_Log!$L$1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[Classification_Temperature.xlsx]Shaft_Log!$L$2:$L$28</c:f>
              <c:numCache>
                <c:formatCode>0.0</c:formatCode>
                <c:ptCount val="27"/>
                <c:pt idx="0">
                  <c:v>15.634</c:v>
                </c:pt>
                <c:pt idx="1">
                  <c:v>14.21</c:v>
                </c:pt>
                <c:pt idx="2">
                  <c:v>10.6</c:v>
                </c:pt>
                <c:pt idx="3">
                  <c:v>18.22</c:v>
                </c:pt>
                <c:pt idx="4">
                  <c:v>11.52</c:v>
                </c:pt>
                <c:pt idx="5">
                  <c:v>7</c:v>
                </c:pt>
                <c:pt idx="6">
                  <c:v>13.590909090909088</c:v>
                </c:pt>
                <c:pt idx="7">
                  <c:v>11.347200000000001</c:v>
                </c:pt>
                <c:pt idx="8">
                  <c:v>11.37125</c:v>
                </c:pt>
                <c:pt idx="9">
                  <c:v>11.134500000000001</c:v>
                </c:pt>
                <c:pt idx="10">
                  <c:v>12.013999999999999</c:v>
                </c:pt>
                <c:pt idx="11">
                  <c:v>11.218333333333334</c:v>
                </c:pt>
                <c:pt idx="12">
                  <c:v>12.15</c:v>
                </c:pt>
                <c:pt idx="13">
                  <c:v>9.64</c:v>
                </c:pt>
                <c:pt idx="14">
                  <c:v>9.76</c:v>
                </c:pt>
                <c:pt idx="15">
                  <c:v>16.5</c:v>
                </c:pt>
                <c:pt idx="18" formatCode="General">
                  <c:v>15.18</c:v>
                </c:pt>
              </c:numCache>
            </c:numRef>
          </c:yVal>
          <c:smooth val="0"/>
          <c:extLst>
            <c:ext xmlns:c16="http://schemas.microsoft.com/office/drawing/2014/chart" uri="{C3380CC4-5D6E-409C-BE32-E72D297353CC}">
              <c16:uniqueId val="{00000002-F957-4A37-A514-F5A71DA06EC8}"/>
            </c:ext>
          </c:extLst>
        </c:ser>
        <c:dLbls>
          <c:showLegendKey val="0"/>
          <c:showVal val="0"/>
          <c:showCatName val="0"/>
          <c:showSerName val="0"/>
          <c:showPercent val="0"/>
          <c:showBubbleSize val="0"/>
        </c:dLbls>
        <c:axId val="675811512"/>
        <c:axId val="675810856"/>
      </c:scatterChart>
      <c:valAx>
        <c:axId val="675811512"/>
        <c:scaling>
          <c:orientation val="minMax"/>
          <c:max val="20"/>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5810856"/>
        <c:crosses val="autoZero"/>
        <c:crossBetween val="midCat"/>
      </c:valAx>
      <c:valAx>
        <c:axId val="67581085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5811512"/>
        <c:crosses val="autoZero"/>
        <c:crossBetween val="midCat"/>
      </c:valAx>
    </c:plotArea>
    <c:legend>
      <c:legendPos val="r"/>
      <c:layout>
        <c:manualLayout>
          <c:xMode val="edge"/>
          <c:yMode val="edge"/>
          <c:x val="0.43135214267625521"/>
          <c:y val="0.64886236248458973"/>
          <c:w val="0.53101413880707649"/>
          <c:h val="0.23175050032253719"/>
        </c:manualLayout>
      </c:layout>
      <c:overlay val="0"/>
    </c:legend>
    <c:plotVisOnly val="1"/>
    <c:dispBlanksAs val="gap"/>
    <c:showDLblsOverMax val="0"/>
  </c:chart>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Discharge</a:t>
            </a:r>
          </a:p>
        </c:rich>
      </c:tx>
      <c:layout>
        <c:manualLayout>
          <c:xMode val="edge"/>
          <c:yMode val="edge"/>
          <c:x val="0.41441460964990018"/>
          <c:y val="4.0396720321464241E-2"/>
        </c:manualLayout>
      </c:layout>
      <c:overlay val="0"/>
      <c:spPr>
        <a:noFill/>
        <a:ln>
          <a:noFill/>
        </a:ln>
        <a:effectLst/>
      </c:spPr>
    </c:title>
    <c:autoTitleDeleted val="0"/>
    <c:plotArea>
      <c:layout>
        <c:manualLayout>
          <c:layoutTarget val="inner"/>
          <c:xMode val="edge"/>
          <c:yMode val="edge"/>
          <c:x val="0.12548381452318461"/>
          <c:y val="0.17171296296296296"/>
          <c:w val="0.8451828521434821"/>
          <c:h val="0.71121176224653326"/>
        </c:manualLayout>
      </c:layout>
      <c:scatterChart>
        <c:scatterStyle val="lineMarker"/>
        <c:varyColors val="0"/>
        <c:ser>
          <c:idx val="1"/>
          <c:order val="0"/>
          <c:tx>
            <c:strRef>
              <c:f>[Classification_Temperature.xlsx]Discharge!$M$1</c:f>
              <c:strCache>
                <c:ptCount val="1"/>
                <c:pt idx="0">
                  <c:v>Average Temperature  ( C) </c:v>
                </c:pt>
              </c:strCache>
            </c:strRef>
          </c:tx>
          <c:spPr>
            <a:ln w="19050">
              <a:noFill/>
            </a:ln>
          </c:spPr>
          <c:yVal>
            <c:numRef>
              <c:f>[Classification_Temperature.xlsx]Discharge!$M$2:$M$42</c:f>
              <c:numCache>
                <c:formatCode>0.0</c:formatCode>
                <c:ptCount val="41"/>
                <c:pt idx="1">
                  <c:v>10.9</c:v>
                </c:pt>
                <c:pt idx="2">
                  <c:v>11.2</c:v>
                </c:pt>
                <c:pt idx="3" formatCode="General">
                  <c:v>10.5</c:v>
                </c:pt>
                <c:pt idx="4">
                  <c:v>10</c:v>
                </c:pt>
                <c:pt idx="5">
                  <c:v>9.8000000000000007</c:v>
                </c:pt>
                <c:pt idx="6">
                  <c:v>9.5877491573371447</c:v>
                </c:pt>
                <c:pt idx="7">
                  <c:v>17.899999999999999</c:v>
                </c:pt>
                <c:pt idx="8">
                  <c:v>11.8</c:v>
                </c:pt>
                <c:pt idx="9">
                  <c:v>10.350007655724754</c:v>
                </c:pt>
                <c:pt idx="10">
                  <c:v>13.8</c:v>
                </c:pt>
                <c:pt idx="11">
                  <c:v>10.879843980386513</c:v>
                </c:pt>
                <c:pt idx="12">
                  <c:v>10.4</c:v>
                </c:pt>
                <c:pt idx="13">
                  <c:v>14.275061843395234</c:v>
                </c:pt>
                <c:pt idx="14">
                  <c:v>13.9</c:v>
                </c:pt>
                <c:pt idx="15">
                  <c:v>11.3</c:v>
                </c:pt>
                <c:pt idx="16">
                  <c:v>7.34419136553164</c:v>
                </c:pt>
                <c:pt idx="17">
                  <c:v>11.4</c:v>
                </c:pt>
                <c:pt idx="18">
                  <c:v>11.96</c:v>
                </c:pt>
                <c:pt idx="19">
                  <c:v>9.8000000000000007</c:v>
                </c:pt>
                <c:pt idx="20">
                  <c:v>9</c:v>
                </c:pt>
                <c:pt idx="21">
                  <c:v>11.0458</c:v>
                </c:pt>
                <c:pt idx="22">
                  <c:v>11.6</c:v>
                </c:pt>
                <c:pt idx="37">
                  <c:v>13.030570971816935</c:v>
                </c:pt>
                <c:pt idx="38">
                  <c:v>14.7</c:v>
                </c:pt>
              </c:numCache>
            </c:numRef>
          </c:yVal>
          <c:smooth val="0"/>
          <c:extLst>
            <c:ext xmlns:c16="http://schemas.microsoft.com/office/drawing/2014/chart" uri="{C3380CC4-5D6E-409C-BE32-E72D297353CC}">
              <c16:uniqueId val="{00000000-C43A-46FF-BEE1-E661F18BEA12}"/>
            </c:ext>
          </c:extLst>
        </c:ser>
        <c:ser>
          <c:idx val="2"/>
          <c:order val="1"/>
          <c:tx>
            <c:strRef>
              <c:f>[Classification_Temperature.xlsx]Discharge!$N$1</c:f>
              <c:strCache>
                <c:ptCount val="1"/>
                <c:pt idx="0">
                  <c:v>Maximum Temperature ( C)</c:v>
                </c:pt>
              </c:strCache>
            </c:strRef>
          </c:tx>
          <c:spPr>
            <a:ln w="19050" cap="rnd">
              <a:noFill/>
              <a:round/>
            </a:ln>
            <a:effectLst/>
          </c:spPr>
          <c:yVal>
            <c:numRef>
              <c:f>[Classification_Temperature.xlsx]Discharge!$N$2:$N$42</c:f>
              <c:numCache>
                <c:formatCode>General</c:formatCode>
                <c:ptCount val="41"/>
                <c:pt idx="6" formatCode="0.0">
                  <c:v>22.430000305175781</c:v>
                </c:pt>
                <c:pt idx="9" formatCode="0.0">
                  <c:v>11.539999961853027</c:v>
                </c:pt>
                <c:pt idx="11" formatCode="0.0">
                  <c:v>11.470000267028809</c:v>
                </c:pt>
                <c:pt idx="13" formatCode="0.0">
                  <c:v>14.409999847412109</c:v>
                </c:pt>
                <c:pt idx="16" formatCode="0.0">
                  <c:v>18.010000000000002</c:v>
                </c:pt>
                <c:pt idx="18" formatCode="0.0">
                  <c:v>15.4</c:v>
                </c:pt>
                <c:pt idx="21" formatCode="0.0">
                  <c:v>14.643000000000001</c:v>
                </c:pt>
                <c:pt idx="37" formatCode="0.0">
                  <c:v>13.333</c:v>
                </c:pt>
              </c:numCache>
            </c:numRef>
          </c:yVal>
          <c:smooth val="0"/>
          <c:extLst>
            <c:ext xmlns:c16="http://schemas.microsoft.com/office/drawing/2014/chart" uri="{C3380CC4-5D6E-409C-BE32-E72D297353CC}">
              <c16:uniqueId val="{00000001-C43A-46FF-BEE1-E661F18BEA12}"/>
            </c:ext>
          </c:extLst>
        </c:ser>
        <c:ser>
          <c:idx val="0"/>
          <c:order val="2"/>
          <c:tx>
            <c:strRef>
              <c:f>[Classification_Temperature.xlsx]Discharge!$L$1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[Classification_Temperature.xlsx]Discharge!$L$2:$L$42</c:f>
              <c:numCache>
                <c:formatCode>General</c:formatCode>
                <c:ptCount val="41"/>
                <c:pt idx="6" formatCode="0.0">
                  <c:v>0.30000001192092896</c:v>
                </c:pt>
                <c:pt idx="9" formatCode="0.0">
                  <c:v>8.0399999618530273</c:v>
                </c:pt>
                <c:pt idx="11" formatCode="0.0">
                  <c:v>10.020000457763672</c:v>
                </c:pt>
                <c:pt idx="13" formatCode="0.0">
                  <c:v>4.880000114440918</c:v>
                </c:pt>
                <c:pt idx="16" formatCode="0.0">
                  <c:v>1.36</c:v>
                </c:pt>
                <c:pt idx="18" formatCode="0.0">
                  <c:v>8</c:v>
                </c:pt>
                <c:pt idx="21" formatCode="0.0">
                  <c:v>7.1630000000000003</c:v>
                </c:pt>
                <c:pt idx="37" formatCode="0.0">
                  <c:v>8.0169999999999995</c:v>
                </c:pt>
              </c:numCache>
            </c:numRef>
          </c:yVal>
          <c:smooth val="0"/>
          <c:extLst>
            <c:ext xmlns:c16="http://schemas.microsoft.com/office/drawing/2014/chart" uri="{C3380CC4-5D6E-409C-BE32-E72D297353CC}">
              <c16:uniqueId val="{00000002-C43A-46FF-BEE1-E661F18BEA12}"/>
            </c:ext>
          </c:extLst>
        </c:ser>
        <c:dLbls>
          <c:showLegendKey val="0"/>
          <c:showVal val="0"/>
          <c:showCatName val="0"/>
          <c:showSerName val="0"/>
          <c:showPercent val="0"/>
          <c:showBubbleSize val="0"/>
        </c:dLbls>
        <c:axId val="670513192"/>
        <c:axId val="670520736"/>
      </c:scatterChart>
      <c:valAx>
        <c:axId val="670513192"/>
        <c:scaling>
          <c:orientation val="minMax"/>
          <c:max val="25"/>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20736"/>
        <c:crosses val="autoZero"/>
        <c:crossBetween val="midCat"/>
      </c:valAx>
      <c:valAx>
        <c:axId val="67052073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13192"/>
        <c:crosses val="autoZero"/>
        <c:crossBetween val="midCat"/>
      </c:valAx>
    </c:plotArea>
    <c:plotVisOnly val="1"/>
    <c:dispBlanksAs val="gap"/>
    <c:showDLblsOverMax val="0"/>
  </c:chart>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Borehole/shaft</a:t>
            </a:r>
            <a:r>
              <a:rPr lang="en-GB" baseline="0" dirty="0"/>
              <a:t> discharges</a:t>
            </a:r>
            <a:endParaRPr lang="en-GB" dirty="0"/>
          </a:p>
        </c:rich>
      </c:tx>
      <c:layout>
        <c:manualLayout>
          <c:xMode val="edge"/>
          <c:yMode val="edge"/>
          <c:x val="7.1297308364387427E-2"/>
          <c:y val="2.6138302492194527E-2"/>
        </c:manualLayout>
      </c:layout>
      <c:overlay val="0"/>
      <c:spPr>
        <a:noFill/>
        <a:ln>
          <a:noFill/>
        </a:ln>
        <a:effectLst/>
      </c:spPr>
    </c:title>
    <c:autoTitleDeleted val="0"/>
    <c:plotArea>
      <c:layout>
        <c:manualLayout>
          <c:layoutTarget val="inner"/>
          <c:xMode val="edge"/>
          <c:yMode val="edge"/>
          <c:x val="9.6716385602680935E-2"/>
          <c:y val="0.13633532766523218"/>
          <c:w val="0.81295707603887046"/>
          <c:h val="0.77209293710136517"/>
        </c:manualLayout>
      </c:layout>
      <c:scatterChart>
        <c:scatterStyle val="lineMarker"/>
        <c:varyColors val="0"/>
        <c:ser>
          <c:idx val="1"/>
          <c:order val="0"/>
          <c:tx>
            <c:strRef>
              <c:f>[Classification_Temperature.xlsx]Pumped!$M$1</c:f>
              <c:strCache>
                <c:ptCount val="1"/>
                <c:pt idx="0">
                  <c:v>Average Temperature  ( C) </c:v>
                </c:pt>
              </c:strCache>
            </c:strRef>
          </c:tx>
          <c:spPr>
            <a:ln w="19050">
              <a:noFill/>
            </a:ln>
          </c:spPr>
          <c:yVal>
            <c:numRef>
              <c:f>[Classification_Temperature.xlsx]Pumped!$M$2:$M$46</c:f>
              <c:numCache>
                <c:formatCode>0.0</c:formatCode>
                <c:ptCount val="45"/>
                <c:pt idx="1">
                  <c:v>11.94</c:v>
                </c:pt>
                <c:pt idx="2">
                  <c:v>14.2</c:v>
                </c:pt>
                <c:pt idx="3">
                  <c:v>11.92921366889238</c:v>
                </c:pt>
                <c:pt idx="6">
                  <c:v>11.537492957488753</c:v>
                </c:pt>
                <c:pt idx="7">
                  <c:v>11.576265277342831</c:v>
                </c:pt>
                <c:pt idx="8">
                  <c:v>12.48</c:v>
                </c:pt>
                <c:pt idx="9">
                  <c:v>17.066952628326082</c:v>
                </c:pt>
                <c:pt idx="10">
                  <c:v>17.247919481225381</c:v>
                </c:pt>
                <c:pt idx="14">
                  <c:v>17.096959062559844</c:v>
                </c:pt>
                <c:pt idx="15">
                  <c:v>13.545450000000001</c:v>
                </c:pt>
                <c:pt idx="17">
                  <c:v>12.785914574372555</c:v>
                </c:pt>
                <c:pt idx="18">
                  <c:v>12.82</c:v>
                </c:pt>
                <c:pt idx="19">
                  <c:v>15.07</c:v>
                </c:pt>
                <c:pt idx="21">
                  <c:v>14.17964959082865</c:v>
                </c:pt>
                <c:pt idx="26">
                  <c:v>14.2</c:v>
                </c:pt>
                <c:pt idx="27">
                  <c:v>13.782637624675548</c:v>
                </c:pt>
              </c:numCache>
            </c:numRef>
          </c:yVal>
          <c:smooth val="0"/>
          <c:extLst>
            <c:ext xmlns:c16="http://schemas.microsoft.com/office/drawing/2014/chart" uri="{C3380CC4-5D6E-409C-BE32-E72D297353CC}">
              <c16:uniqueId val="{00000000-4698-42A9-9540-D6AFC0C13C48}"/>
            </c:ext>
          </c:extLst>
        </c:ser>
        <c:ser>
          <c:idx val="2"/>
          <c:order val="1"/>
          <c:tx>
            <c:strRef>
              <c:f>[Classification_Temperature.xlsx]Pumped!$N$1</c:f>
              <c:strCache>
                <c:ptCount val="1"/>
                <c:pt idx="0">
                  <c:v>Maximum Temperature ( C)</c:v>
                </c:pt>
              </c:strCache>
            </c:strRef>
          </c:tx>
          <c:spPr>
            <a:ln w="19050" cap="rnd">
              <a:noFill/>
              <a:round/>
            </a:ln>
            <a:effectLst/>
          </c:spPr>
          <c:yVal>
            <c:numRef>
              <c:f>[Classification_Temperature.xlsx]Pumped!$N$2:$N$46</c:f>
              <c:numCache>
                <c:formatCode>0.0</c:formatCode>
                <c:ptCount val="45"/>
                <c:pt idx="1">
                  <c:v>12.71</c:v>
                </c:pt>
                <c:pt idx="2">
                  <c:v>23.1</c:v>
                </c:pt>
                <c:pt idx="3">
                  <c:v>19.05</c:v>
                </c:pt>
                <c:pt idx="6">
                  <c:v>12.010000228881836</c:v>
                </c:pt>
                <c:pt idx="7">
                  <c:v>14.073</c:v>
                </c:pt>
                <c:pt idx="8">
                  <c:v>14.4</c:v>
                </c:pt>
                <c:pt idx="9">
                  <c:v>17.139999389648398</c:v>
                </c:pt>
                <c:pt idx="10">
                  <c:v>18.200000762939453</c:v>
                </c:pt>
                <c:pt idx="14">
                  <c:v>17.100000381469727</c:v>
                </c:pt>
                <c:pt idx="15">
                  <c:v>13.91</c:v>
                </c:pt>
                <c:pt idx="17">
                  <c:v>13.803000000000001</c:v>
                </c:pt>
                <c:pt idx="18">
                  <c:v>14.11</c:v>
                </c:pt>
                <c:pt idx="19">
                  <c:v>15.39</c:v>
                </c:pt>
                <c:pt idx="21">
                  <c:v>14.520000457763672</c:v>
                </c:pt>
                <c:pt idx="27">
                  <c:v>19.690000000000001</c:v>
                </c:pt>
              </c:numCache>
            </c:numRef>
          </c:yVal>
          <c:smooth val="0"/>
          <c:extLst>
            <c:ext xmlns:c16="http://schemas.microsoft.com/office/drawing/2014/chart" uri="{C3380CC4-5D6E-409C-BE32-E72D297353CC}">
              <c16:uniqueId val="{00000001-4698-42A9-9540-D6AFC0C13C48}"/>
            </c:ext>
          </c:extLst>
        </c:ser>
        <c:ser>
          <c:idx val="0"/>
          <c:order val="2"/>
          <c:tx>
            <c:strRef>
              <c:f>[Classification_Temperature.xlsx]Pumped!$L$1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[Classification_Temperature.xlsx]Pumped!$L$2:$L$46</c:f>
              <c:numCache>
                <c:formatCode>0.0</c:formatCode>
                <c:ptCount val="45"/>
                <c:pt idx="1">
                  <c:v>11.78</c:v>
                </c:pt>
                <c:pt idx="2">
                  <c:v>7</c:v>
                </c:pt>
                <c:pt idx="3">
                  <c:v>9.08</c:v>
                </c:pt>
                <c:pt idx="6">
                  <c:v>10.270000457763672</c:v>
                </c:pt>
                <c:pt idx="7">
                  <c:v>10.74</c:v>
                </c:pt>
                <c:pt idx="8">
                  <c:v>9.6</c:v>
                </c:pt>
                <c:pt idx="9">
                  <c:v>15.9700002670288</c:v>
                </c:pt>
                <c:pt idx="10">
                  <c:v>14.800000190734863</c:v>
                </c:pt>
                <c:pt idx="14">
                  <c:v>17</c:v>
                </c:pt>
                <c:pt idx="15">
                  <c:v>13.11</c:v>
                </c:pt>
                <c:pt idx="17">
                  <c:v>7.827</c:v>
                </c:pt>
                <c:pt idx="18">
                  <c:v>12.01</c:v>
                </c:pt>
                <c:pt idx="19">
                  <c:v>14.52</c:v>
                </c:pt>
                <c:pt idx="21">
                  <c:v>14.010000228881836</c:v>
                </c:pt>
                <c:pt idx="27">
                  <c:v>4.3600000000000003</c:v>
                </c:pt>
              </c:numCache>
            </c:numRef>
          </c:yVal>
          <c:smooth val="0"/>
          <c:extLst>
            <c:ext xmlns:c16="http://schemas.microsoft.com/office/drawing/2014/chart" uri="{C3380CC4-5D6E-409C-BE32-E72D297353CC}">
              <c16:uniqueId val="{00000002-4698-42A9-9540-D6AFC0C13C48}"/>
            </c:ext>
          </c:extLst>
        </c:ser>
        <c:dLbls>
          <c:showLegendKey val="0"/>
          <c:showVal val="0"/>
          <c:showCatName val="0"/>
          <c:showSerName val="0"/>
          <c:showPercent val="0"/>
          <c:showBubbleSize val="0"/>
        </c:dLbls>
        <c:axId val="670516800"/>
        <c:axId val="670517128"/>
      </c:scatterChart>
      <c:valAx>
        <c:axId val="670516800"/>
        <c:scaling>
          <c:orientation val="minMax"/>
          <c:max val="30"/>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17128"/>
        <c:crosses val="autoZero"/>
        <c:crossBetween val="midCat"/>
      </c:valAx>
      <c:valAx>
        <c:axId val="67051712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16800"/>
        <c:crosses val="autoZero"/>
        <c:crossBetween val="midCat"/>
      </c:valAx>
    </c:plotArea>
    <c:legend>
      <c:legendPos val="r"/>
      <c:layout>
        <c:manualLayout>
          <c:xMode val="edge"/>
          <c:yMode val="edge"/>
          <c:x val="0.5400495917520981"/>
          <c:y val="3.5812355801982804E-2"/>
          <c:w val="0.43721453884830425"/>
          <c:h val="0.2104760601031456"/>
        </c:manualLayout>
      </c:layout>
      <c:overlay val="0"/>
    </c:legend>
    <c:plotVisOnly val="1"/>
    <c:dispBlanksAs val="gap"/>
    <c:showDLblsOverMax val="0"/>
  </c:chart>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Cascade</a:t>
            </a:r>
          </a:p>
        </c:rich>
      </c:tx>
      <c:overlay val="0"/>
      <c:spPr>
        <a:noFill/>
        <a:ln>
          <a:noFill/>
        </a:ln>
        <a:effectLst/>
      </c:spPr>
    </c:title>
    <c:autoTitleDeleted val="0"/>
    <c:plotArea>
      <c:layout>
        <c:manualLayout>
          <c:layoutTarget val="inner"/>
          <c:xMode val="edge"/>
          <c:yMode val="edge"/>
          <c:x val="0.12424319481311297"/>
          <c:y val="0.15031489375061041"/>
          <c:w val="0.81721100726431861"/>
          <c:h val="0.75268675614962821"/>
        </c:manualLayout>
      </c:layout>
      <c:scatterChart>
        <c:scatterStyle val="lineMarker"/>
        <c:varyColors val="0"/>
        <c:ser>
          <c:idx val="1"/>
          <c:order val="0"/>
          <c:tx>
            <c:strRef>
              <c:f>[Classification_Temperature.xlsx]Cascade!$N$1</c:f>
              <c:strCache>
                <c:ptCount val="1"/>
                <c:pt idx="0">
                  <c:v>Maximum Temperature ( C)</c:v>
                </c:pt>
              </c:strCache>
            </c:strRef>
          </c:tx>
          <c:spPr>
            <a:ln w="19050">
              <a:noFill/>
            </a:ln>
          </c:spPr>
          <c:yVal>
            <c:numRef>
              <c:f>[Classification_Temperature.xlsx]Cascade!$N$2:$N$21</c:f>
              <c:numCache>
                <c:formatCode>0.0</c:formatCode>
                <c:ptCount val="20"/>
                <c:pt idx="0">
                  <c:v>12.47</c:v>
                </c:pt>
                <c:pt idx="1">
                  <c:v>17.97</c:v>
                </c:pt>
                <c:pt idx="2">
                  <c:v>15.13</c:v>
                </c:pt>
                <c:pt idx="3">
                  <c:v>17.7</c:v>
                </c:pt>
                <c:pt idx="4">
                  <c:v>21.85</c:v>
                </c:pt>
                <c:pt idx="5">
                  <c:v>19.760000000000002</c:v>
                </c:pt>
                <c:pt idx="6">
                  <c:v>28.05</c:v>
                </c:pt>
                <c:pt idx="7">
                  <c:v>19.73</c:v>
                </c:pt>
                <c:pt idx="8">
                  <c:v>12.12</c:v>
                </c:pt>
                <c:pt idx="9">
                  <c:v>18.73</c:v>
                </c:pt>
                <c:pt idx="10">
                  <c:v>12.17</c:v>
                </c:pt>
                <c:pt idx="11">
                  <c:v>15.94</c:v>
                </c:pt>
              </c:numCache>
            </c:numRef>
          </c:yVal>
          <c:smooth val="0"/>
          <c:extLst>
            <c:ext xmlns:c16="http://schemas.microsoft.com/office/drawing/2014/chart" uri="{C3380CC4-5D6E-409C-BE32-E72D297353CC}">
              <c16:uniqueId val="{00000000-844A-4331-8F23-61144C2D9782}"/>
            </c:ext>
          </c:extLst>
        </c:ser>
        <c:ser>
          <c:idx val="2"/>
          <c:order val="1"/>
          <c:tx>
            <c:strRef>
              <c:f>[Classification_Temperature.xlsx]Cascade!$M$1</c:f>
              <c:strCache>
                <c:ptCount val="1"/>
                <c:pt idx="0">
                  <c:v>Average Temperature  ( C) </c:v>
                </c:pt>
              </c:strCache>
            </c:strRef>
          </c:tx>
          <c:spPr>
            <a:ln w="19050" cap="rnd">
              <a:noFill/>
              <a:round/>
            </a:ln>
            <a:effectLst/>
          </c:spPr>
          <c:yVal>
            <c:numRef>
              <c:f>[Classification_Temperature.xlsx]Cascade!$M$2:$M$21</c:f>
              <c:numCache>
                <c:formatCode>0.0</c:formatCode>
                <c:ptCount val="20"/>
                <c:pt idx="0">
                  <c:v>12.06</c:v>
                </c:pt>
                <c:pt idx="1">
                  <c:v>17.214254298280569</c:v>
                </c:pt>
                <c:pt idx="2">
                  <c:v>13.6</c:v>
                </c:pt>
                <c:pt idx="3">
                  <c:v>16.285836510963652</c:v>
                </c:pt>
                <c:pt idx="4">
                  <c:v>11.49665070171574</c:v>
                </c:pt>
                <c:pt idx="5">
                  <c:v>11.21</c:v>
                </c:pt>
                <c:pt idx="6">
                  <c:v>18.471001679822283</c:v>
                </c:pt>
                <c:pt idx="7">
                  <c:v>15.671854433909649</c:v>
                </c:pt>
                <c:pt idx="8">
                  <c:v>11.02</c:v>
                </c:pt>
                <c:pt idx="9">
                  <c:v>15.893227028214085</c:v>
                </c:pt>
                <c:pt idx="10">
                  <c:v>11.98</c:v>
                </c:pt>
                <c:pt idx="11">
                  <c:v>15.062804878048773</c:v>
                </c:pt>
              </c:numCache>
            </c:numRef>
          </c:yVal>
          <c:smooth val="0"/>
          <c:extLst>
            <c:ext xmlns:c16="http://schemas.microsoft.com/office/drawing/2014/chart" uri="{C3380CC4-5D6E-409C-BE32-E72D297353CC}">
              <c16:uniqueId val="{00000001-844A-4331-8F23-61144C2D9782}"/>
            </c:ext>
          </c:extLst>
        </c:ser>
        <c:ser>
          <c:idx val="0"/>
          <c:order val="2"/>
          <c:tx>
            <c:strRef>
              <c:f>[Classification_Temperature.xlsx]Cascade!$L$1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[Classification_Temperature.xlsx]Cascade!$L$2:$L$21</c:f>
              <c:numCache>
                <c:formatCode>0.0</c:formatCode>
                <c:ptCount val="20"/>
                <c:pt idx="0">
                  <c:v>11.93</c:v>
                </c:pt>
                <c:pt idx="1">
                  <c:v>16.489999999999998</c:v>
                </c:pt>
                <c:pt idx="2">
                  <c:v>1.67</c:v>
                </c:pt>
                <c:pt idx="3">
                  <c:v>5.29</c:v>
                </c:pt>
                <c:pt idx="4">
                  <c:v>9.49</c:v>
                </c:pt>
                <c:pt idx="5">
                  <c:v>7.7069999999999999</c:v>
                </c:pt>
                <c:pt idx="6">
                  <c:v>-5.98</c:v>
                </c:pt>
                <c:pt idx="7">
                  <c:v>11.52</c:v>
                </c:pt>
                <c:pt idx="8">
                  <c:v>10.37</c:v>
                </c:pt>
                <c:pt idx="9">
                  <c:v>14.93</c:v>
                </c:pt>
                <c:pt idx="10">
                  <c:v>11.91</c:v>
                </c:pt>
                <c:pt idx="11">
                  <c:v>14.99</c:v>
                </c:pt>
              </c:numCache>
            </c:numRef>
          </c:yVal>
          <c:smooth val="0"/>
          <c:extLst>
            <c:ext xmlns:c16="http://schemas.microsoft.com/office/drawing/2014/chart" uri="{C3380CC4-5D6E-409C-BE32-E72D297353CC}">
              <c16:uniqueId val="{00000002-844A-4331-8F23-61144C2D9782}"/>
            </c:ext>
          </c:extLst>
        </c:ser>
        <c:dLbls>
          <c:showLegendKey val="0"/>
          <c:showVal val="0"/>
          <c:showCatName val="0"/>
          <c:showSerName val="0"/>
          <c:showPercent val="0"/>
          <c:showBubbleSize val="0"/>
        </c:dLbls>
        <c:axId val="546121144"/>
        <c:axId val="546120488"/>
      </c:scatterChart>
      <c:valAx>
        <c:axId val="546121144"/>
        <c:scaling>
          <c:orientation val="minMax"/>
          <c:max val="15"/>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20488"/>
        <c:crosses val="autoZero"/>
        <c:crossBetween val="midCat"/>
      </c:valAx>
      <c:valAx>
        <c:axId val="54612048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21144"/>
        <c:crosses val="autoZero"/>
        <c:crossBetween val="midCat"/>
      </c:valAx>
    </c:plotArea>
    <c:plotVisOnly val="1"/>
    <c:dispBlanksAs val="gap"/>
    <c:showDLblsOverMax val="0"/>
  </c:chart>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bg1"/>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bg1"/>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120D3E9-39D0-4DAC-BB47-A9D63A4007FD}"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F6A1E026-251F-4119-8FE1-B1286D0AFC10}">
      <dgm:prSet phldrT="[Text]"/>
      <dgm:spPr/>
      <dgm:t>
        <a:bodyPr/>
        <a:lstStyle/>
        <a:p>
          <a:r>
            <a:rPr lang="en-US" dirty="0"/>
            <a:t>Year 1</a:t>
          </a:r>
        </a:p>
      </dgm:t>
    </dgm:pt>
    <dgm:pt modelId="{6FF0D508-DA53-450A-95F7-AD1CC9A8087F}" type="parTrans" cxnId="{20A1C62D-15C0-45C7-A441-FAC1A8BC801E}">
      <dgm:prSet/>
      <dgm:spPr/>
      <dgm:t>
        <a:bodyPr/>
        <a:lstStyle/>
        <a:p>
          <a:endParaRPr lang="en-US"/>
        </a:p>
      </dgm:t>
    </dgm:pt>
    <dgm:pt modelId="{0D441A63-AACC-41A7-93FC-9005FFB30E88}" type="sibTrans" cxnId="{20A1C62D-15C0-45C7-A441-FAC1A8BC801E}">
      <dgm:prSet/>
      <dgm:spPr/>
      <dgm:t>
        <a:bodyPr/>
        <a:lstStyle/>
        <a:p>
          <a:endParaRPr lang="en-US"/>
        </a:p>
      </dgm:t>
    </dgm:pt>
    <dgm:pt modelId="{8C804E85-DC9D-45E3-981E-CD87F34CAC3C}">
      <dgm:prSet phldrT="[Text]"/>
      <dgm:spPr/>
      <dgm:t>
        <a:bodyPr/>
        <a:lstStyle/>
        <a:p>
          <a:r>
            <a:rPr lang="en-US" dirty="0"/>
            <a:t>Year2</a:t>
          </a:r>
        </a:p>
      </dgm:t>
    </dgm:pt>
    <dgm:pt modelId="{B065F498-B1F5-4DD8-9B1C-E22D9530D807}" type="parTrans" cxnId="{DE18A6BD-CD3D-468B-AD38-33EACEA97F21}">
      <dgm:prSet/>
      <dgm:spPr/>
      <dgm:t>
        <a:bodyPr/>
        <a:lstStyle/>
        <a:p>
          <a:endParaRPr lang="en-US"/>
        </a:p>
      </dgm:t>
    </dgm:pt>
    <dgm:pt modelId="{6365734A-472C-49D5-9D6A-F629BFCFA86C}" type="sibTrans" cxnId="{DE18A6BD-CD3D-468B-AD38-33EACEA97F21}">
      <dgm:prSet/>
      <dgm:spPr/>
      <dgm:t>
        <a:bodyPr/>
        <a:lstStyle/>
        <a:p>
          <a:endParaRPr lang="en-US"/>
        </a:p>
      </dgm:t>
    </dgm:pt>
    <dgm:pt modelId="{B1F631EF-FEE1-41BC-B44A-FE11B3C5AC8F}">
      <dgm:prSet phldrT="[Text]"/>
      <dgm:spPr/>
      <dgm:t>
        <a:bodyPr/>
        <a:lstStyle/>
        <a:p>
          <a:r>
            <a:rPr lang="en-US" dirty="0"/>
            <a:t>Year3</a:t>
          </a:r>
        </a:p>
      </dgm:t>
    </dgm:pt>
    <dgm:pt modelId="{26FCA884-9A90-4214-ADCB-156626A6EF94}" type="parTrans" cxnId="{3F530942-290C-42C7-B86C-4ACD61AC17D9}">
      <dgm:prSet/>
      <dgm:spPr/>
      <dgm:t>
        <a:bodyPr/>
        <a:lstStyle/>
        <a:p>
          <a:endParaRPr lang="en-US"/>
        </a:p>
      </dgm:t>
    </dgm:pt>
    <dgm:pt modelId="{6DFB80D2-305B-49B7-B9D3-A4164E28FA03}" type="sibTrans" cxnId="{3F530942-290C-42C7-B86C-4ACD61AC17D9}">
      <dgm:prSet/>
      <dgm:spPr/>
      <dgm:t>
        <a:bodyPr/>
        <a:lstStyle/>
        <a:p>
          <a:endParaRPr lang="en-US"/>
        </a:p>
      </dgm:t>
    </dgm:pt>
    <dgm:pt modelId="{264DF08E-F0B9-4CD6-9DB2-7E8FBB53C88B}">
      <dgm:prSet phldrT="[Text]"/>
      <dgm:spPr/>
      <dgm:t>
        <a:bodyPr/>
        <a:lstStyle/>
        <a:p>
          <a:r>
            <a:rPr lang="en-US" dirty="0"/>
            <a:t>Conceptual modeling</a:t>
          </a:r>
        </a:p>
      </dgm:t>
    </dgm:pt>
    <dgm:pt modelId="{A01DADFA-3484-46B0-B0E1-8DEBA8FC7452}" type="parTrans" cxnId="{7DCF1AC9-FFAB-4C73-BA3C-9BF1AEC632FD}">
      <dgm:prSet/>
      <dgm:spPr/>
      <dgm:t>
        <a:bodyPr/>
        <a:lstStyle/>
        <a:p>
          <a:endParaRPr lang="en-US"/>
        </a:p>
      </dgm:t>
    </dgm:pt>
    <dgm:pt modelId="{BABD4776-536B-42E2-AB32-8E3AF0151A82}" type="sibTrans" cxnId="{7DCF1AC9-FFAB-4C73-BA3C-9BF1AEC632FD}">
      <dgm:prSet/>
      <dgm:spPr/>
      <dgm:t>
        <a:bodyPr/>
        <a:lstStyle/>
        <a:p>
          <a:endParaRPr lang="en-US"/>
        </a:p>
      </dgm:t>
    </dgm:pt>
    <dgm:pt modelId="{B33D130B-59D2-4F62-9BA6-92E8AF7E5C72}">
      <dgm:prSet phldrT="[Text]"/>
      <dgm:spPr/>
      <dgm:t>
        <a:bodyPr/>
        <a:lstStyle/>
        <a:p>
          <a:r>
            <a:rPr lang="en-US" dirty="0"/>
            <a:t>Heat extraction model</a:t>
          </a:r>
        </a:p>
      </dgm:t>
    </dgm:pt>
    <dgm:pt modelId="{4CF1B94E-9C93-4CA0-BFBA-1C88996D5FDF}" type="parTrans" cxnId="{DC556A47-3E6A-4393-89DB-33CC81FD441E}">
      <dgm:prSet/>
      <dgm:spPr/>
      <dgm:t>
        <a:bodyPr/>
        <a:lstStyle/>
        <a:p>
          <a:endParaRPr lang="en-US"/>
        </a:p>
      </dgm:t>
    </dgm:pt>
    <dgm:pt modelId="{FF0A1F7E-1FC5-4C11-B2C3-5481713CEBA8}" type="sibTrans" cxnId="{DC556A47-3E6A-4393-89DB-33CC81FD441E}">
      <dgm:prSet/>
      <dgm:spPr/>
      <dgm:t>
        <a:bodyPr/>
        <a:lstStyle/>
        <a:p>
          <a:endParaRPr lang="en-US"/>
        </a:p>
      </dgm:t>
    </dgm:pt>
    <dgm:pt modelId="{653D69A4-CE11-4DD4-AF72-2D13FF7CE3C7}">
      <dgm:prSet phldrT="[Text]"/>
      <dgm:spPr/>
      <dgm:t>
        <a:bodyPr/>
        <a:lstStyle/>
        <a:p>
          <a:r>
            <a:rPr lang="en-US" dirty="0"/>
            <a:t>Post-mining heat distribution in mines</a:t>
          </a:r>
        </a:p>
      </dgm:t>
    </dgm:pt>
    <dgm:pt modelId="{37197CCD-ED51-4490-BAAC-48878C3AF1A7}" type="parTrans" cxnId="{EB24B981-2180-480F-B374-16F164230E01}">
      <dgm:prSet/>
      <dgm:spPr/>
      <dgm:t>
        <a:bodyPr/>
        <a:lstStyle/>
        <a:p>
          <a:endParaRPr lang="en-US"/>
        </a:p>
      </dgm:t>
    </dgm:pt>
    <dgm:pt modelId="{D30EE7DF-6EC1-4F18-BEAA-F5A120A4E51B}" type="sibTrans" cxnId="{EB24B981-2180-480F-B374-16F164230E01}">
      <dgm:prSet/>
      <dgm:spPr/>
      <dgm:t>
        <a:bodyPr/>
        <a:lstStyle/>
        <a:p>
          <a:endParaRPr lang="en-US"/>
        </a:p>
      </dgm:t>
    </dgm:pt>
    <dgm:pt modelId="{92D9B72E-2455-47A1-B989-8C1E072CFE09}">
      <dgm:prSet phldrT="[Text]"/>
      <dgm:spPr/>
      <dgm:t>
        <a:bodyPr/>
        <a:lstStyle/>
        <a:p>
          <a:r>
            <a:rPr lang="en-US" dirty="0"/>
            <a:t>Geometrical analysis</a:t>
          </a:r>
        </a:p>
      </dgm:t>
    </dgm:pt>
    <dgm:pt modelId="{A8CB9AB9-9C92-41B4-9746-6DBAFC64586F}" type="parTrans" cxnId="{1AF8D788-2C8B-4763-8170-55E93DCBB0A5}">
      <dgm:prSet/>
      <dgm:spPr/>
      <dgm:t>
        <a:bodyPr/>
        <a:lstStyle/>
        <a:p>
          <a:endParaRPr lang="en-US"/>
        </a:p>
      </dgm:t>
    </dgm:pt>
    <dgm:pt modelId="{41888EF7-7DD9-4598-9CDC-04C35B41289A}" type="sibTrans" cxnId="{1AF8D788-2C8B-4763-8170-55E93DCBB0A5}">
      <dgm:prSet/>
      <dgm:spPr/>
      <dgm:t>
        <a:bodyPr/>
        <a:lstStyle/>
        <a:p>
          <a:endParaRPr lang="en-US"/>
        </a:p>
      </dgm:t>
    </dgm:pt>
    <dgm:pt modelId="{116EABF1-5E69-4961-BCEB-60E8DE5A53E5}">
      <dgm:prSet phldrT="[Text]"/>
      <dgm:spPr/>
      <dgm:t>
        <a:bodyPr/>
        <a:lstStyle/>
        <a:p>
          <a:r>
            <a:rPr lang="en-US" dirty="0"/>
            <a:t>Geothermal potential evaluation</a:t>
          </a:r>
        </a:p>
      </dgm:t>
    </dgm:pt>
    <dgm:pt modelId="{30A53046-3EE0-4E56-8DD2-DA524B1A7781}" type="parTrans" cxnId="{B4850392-8EC8-4E56-BD9D-362029940FBB}">
      <dgm:prSet/>
      <dgm:spPr/>
      <dgm:t>
        <a:bodyPr/>
        <a:lstStyle/>
        <a:p>
          <a:endParaRPr lang="en-US"/>
        </a:p>
      </dgm:t>
    </dgm:pt>
    <dgm:pt modelId="{E6D9F679-2A6E-481A-A1D3-882EB6CC1104}" type="sibTrans" cxnId="{B4850392-8EC8-4E56-BD9D-362029940FBB}">
      <dgm:prSet/>
      <dgm:spPr/>
      <dgm:t>
        <a:bodyPr/>
        <a:lstStyle/>
        <a:p>
          <a:endParaRPr lang="en-US"/>
        </a:p>
      </dgm:t>
    </dgm:pt>
    <dgm:pt modelId="{9CC44D31-176E-4C9E-A59E-F8F3A2D63AC3}">
      <dgm:prSet phldrT="[Text]"/>
      <dgm:spPr/>
      <dgm:t>
        <a:bodyPr/>
        <a:lstStyle/>
        <a:p>
          <a:r>
            <a:rPr lang="en-US" dirty="0" err="1"/>
            <a:t>Advective</a:t>
          </a:r>
          <a:r>
            <a:rPr lang="en-US" dirty="0"/>
            <a:t>/diffusive transport</a:t>
          </a:r>
        </a:p>
      </dgm:t>
    </dgm:pt>
    <dgm:pt modelId="{C3508300-F7A6-4224-B94B-05E11278CF90}" type="parTrans" cxnId="{903FBE7E-3C03-4DEC-B3F0-A8DADD3BF111}">
      <dgm:prSet/>
      <dgm:spPr/>
      <dgm:t>
        <a:bodyPr/>
        <a:lstStyle/>
        <a:p>
          <a:endParaRPr lang="en-US"/>
        </a:p>
      </dgm:t>
    </dgm:pt>
    <dgm:pt modelId="{7673F7E3-E239-4580-A5D3-F9B34EC3F6C8}" type="sibTrans" cxnId="{903FBE7E-3C03-4DEC-B3F0-A8DADD3BF111}">
      <dgm:prSet/>
      <dgm:spPr/>
      <dgm:t>
        <a:bodyPr/>
        <a:lstStyle/>
        <a:p>
          <a:endParaRPr lang="en-US"/>
        </a:p>
      </dgm:t>
    </dgm:pt>
    <dgm:pt modelId="{A502B513-52A2-4A17-B633-B6F102F41CD4}">
      <dgm:prSet phldrT="[Text]"/>
      <dgm:spPr/>
      <dgm:t>
        <a:bodyPr/>
        <a:lstStyle/>
        <a:p>
          <a:pPr rtl="0"/>
          <a:r>
            <a:rPr lang="fr-FR" dirty="0"/>
            <a:t>Spatial </a:t>
          </a:r>
          <a:r>
            <a:rPr lang="fr-FR" dirty="0" err="1"/>
            <a:t>analysis</a:t>
          </a:r>
          <a:r>
            <a:rPr lang="fr-FR" dirty="0"/>
            <a:t> of </a:t>
          </a:r>
          <a:r>
            <a:rPr lang="fr-FR" dirty="0" err="1"/>
            <a:t>temperature</a:t>
          </a:r>
          <a:r>
            <a:rPr lang="fr-FR" dirty="0"/>
            <a:t> distribution in the UK</a:t>
          </a:r>
          <a:endParaRPr lang="en-US" dirty="0"/>
        </a:p>
      </dgm:t>
    </dgm:pt>
    <dgm:pt modelId="{819FC645-DDD3-4F03-BE59-0C71D7D95C21}" type="parTrans" cxnId="{93F25A26-223A-4400-8ABD-B2F34FF0E75C}">
      <dgm:prSet/>
      <dgm:spPr/>
      <dgm:t>
        <a:bodyPr/>
        <a:lstStyle/>
        <a:p>
          <a:endParaRPr lang="en-GB"/>
        </a:p>
      </dgm:t>
    </dgm:pt>
    <dgm:pt modelId="{12459D70-69B4-4C65-8D09-FB3DD687152E}" type="sibTrans" cxnId="{93F25A26-223A-4400-8ABD-B2F34FF0E75C}">
      <dgm:prSet/>
      <dgm:spPr/>
      <dgm:t>
        <a:bodyPr/>
        <a:lstStyle/>
        <a:p>
          <a:endParaRPr lang="en-GB"/>
        </a:p>
      </dgm:t>
    </dgm:pt>
    <dgm:pt modelId="{A60DE700-EF53-404D-BDDE-1CB800AF775B}">
      <dgm:prSet phldrT="[Text]"/>
      <dgm:spPr/>
      <dgm:t>
        <a:bodyPr/>
        <a:lstStyle/>
        <a:p>
          <a:r>
            <a:rPr lang="en-US" dirty="0"/>
            <a:t>Case study</a:t>
          </a:r>
        </a:p>
      </dgm:t>
    </dgm:pt>
    <dgm:pt modelId="{21E00B37-554C-43E6-9908-7B02C37934BA}" type="parTrans" cxnId="{23D24AA9-F068-452A-A34B-0A1977E8CEAE}">
      <dgm:prSet/>
      <dgm:spPr/>
      <dgm:t>
        <a:bodyPr/>
        <a:lstStyle/>
        <a:p>
          <a:endParaRPr lang="en-GB"/>
        </a:p>
      </dgm:t>
    </dgm:pt>
    <dgm:pt modelId="{70132116-3600-4B62-8056-E15737545FBF}" type="sibTrans" cxnId="{23D24AA9-F068-452A-A34B-0A1977E8CEAE}">
      <dgm:prSet/>
      <dgm:spPr/>
      <dgm:t>
        <a:bodyPr/>
        <a:lstStyle/>
        <a:p>
          <a:endParaRPr lang="en-GB"/>
        </a:p>
      </dgm:t>
    </dgm:pt>
    <dgm:pt modelId="{0B8686B7-AD67-46DA-8A6B-3F949D122113}" type="pres">
      <dgm:prSet presAssocID="{1120D3E9-39D0-4DAC-BB47-A9D63A4007FD}" presName="Name0" presStyleCnt="0">
        <dgm:presLayoutVars>
          <dgm:dir/>
          <dgm:resizeHandles val="exact"/>
        </dgm:presLayoutVars>
      </dgm:prSet>
      <dgm:spPr/>
    </dgm:pt>
    <dgm:pt modelId="{F66414E1-75D9-48DA-9D52-C4AA8993B291}" type="pres">
      <dgm:prSet presAssocID="{F6A1E026-251F-4119-8FE1-B1286D0AFC10}" presName="composite" presStyleCnt="0"/>
      <dgm:spPr/>
    </dgm:pt>
    <dgm:pt modelId="{EB8BB49D-8B6E-4D18-A1CF-876224E7A291}" type="pres">
      <dgm:prSet presAssocID="{F6A1E026-251F-4119-8FE1-B1286D0AFC10}" presName="bgChev" presStyleLbl="node1" presStyleIdx="0" presStyleCnt="3"/>
      <dgm:spPr/>
    </dgm:pt>
    <dgm:pt modelId="{62781AB7-AEAF-479C-9901-8F2D0B9DE092}" type="pres">
      <dgm:prSet presAssocID="{F6A1E026-251F-4119-8FE1-B1286D0AFC10}" presName="txNode" presStyleLbl="fgAcc1" presStyleIdx="0" presStyleCnt="3">
        <dgm:presLayoutVars>
          <dgm:bulletEnabled val="1"/>
        </dgm:presLayoutVars>
      </dgm:prSet>
      <dgm:spPr/>
    </dgm:pt>
    <dgm:pt modelId="{8ACCC9FC-339B-4924-B434-C055D9DE4DA9}" type="pres">
      <dgm:prSet presAssocID="{0D441A63-AACC-41A7-93FC-9005FFB30E88}" presName="compositeSpace" presStyleCnt="0"/>
      <dgm:spPr/>
    </dgm:pt>
    <dgm:pt modelId="{8726AE10-4927-4EA2-8C98-C30E6EE1A107}" type="pres">
      <dgm:prSet presAssocID="{8C804E85-DC9D-45E3-981E-CD87F34CAC3C}" presName="composite" presStyleCnt="0"/>
      <dgm:spPr/>
    </dgm:pt>
    <dgm:pt modelId="{4BCA4905-CB9B-4BC7-8BA3-C3E5D704B5E5}" type="pres">
      <dgm:prSet presAssocID="{8C804E85-DC9D-45E3-981E-CD87F34CAC3C}" presName="bgChev" presStyleLbl="node1" presStyleIdx="1" presStyleCnt="3"/>
      <dgm:spPr/>
    </dgm:pt>
    <dgm:pt modelId="{F0078DC4-C833-4AF7-8EDD-0066F7D5D71A}" type="pres">
      <dgm:prSet presAssocID="{8C804E85-DC9D-45E3-981E-CD87F34CAC3C}" presName="txNode" presStyleLbl="fgAcc1" presStyleIdx="1" presStyleCnt="3">
        <dgm:presLayoutVars>
          <dgm:bulletEnabled val="1"/>
        </dgm:presLayoutVars>
      </dgm:prSet>
      <dgm:spPr/>
    </dgm:pt>
    <dgm:pt modelId="{D74A6ECF-E0CF-41E6-9501-35E8DF022B8D}" type="pres">
      <dgm:prSet presAssocID="{6365734A-472C-49D5-9D6A-F629BFCFA86C}" presName="compositeSpace" presStyleCnt="0"/>
      <dgm:spPr/>
    </dgm:pt>
    <dgm:pt modelId="{E74DE101-5A1A-4CB4-8CD1-17DE5F68B87D}" type="pres">
      <dgm:prSet presAssocID="{B1F631EF-FEE1-41BC-B44A-FE11B3C5AC8F}" presName="composite" presStyleCnt="0"/>
      <dgm:spPr/>
    </dgm:pt>
    <dgm:pt modelId="{7842A844-9A4F-489E-A1F8-C4D7F50ABC5F}" type="pres">
      <dgm:prSet presAssocID="{B1F631EF-FEE1-41BC-B44A-FE11B3C5AC8F}" presName="bgChev" presStyleLbl="node1" presStyleIdx="2" presStyleCnt="3"/>
      <dgm:spPr/>
    </dgm:pt>
    <dgm:pt modelId="{0893FB5B-D8B0-465E-A1C4-4C5E2E9316CE}" type="pres">
      <dgm:prSet presAssocID="{B1F631EF-FEE1-41BC-B44A-FE11B3C5AC8F}" presName="txNode" presStyleLbl="fgAcc1" presStyleIdx="2" presStyleCnt="3">
        <dgm:presLayoutVars>
          <dgm:bulletEnabled val="1"/>
        </dgm:presLayoutVars>
      </dgm:prSet>
      <dgm:spPr/>
    </dgm:pt>
  </dgm:ptLst>
  <dgm:cxnLst>
    <dgm:cxn modelId="{D00AD00B-6BAB-41CF-8B0D-1174557FD477}" type="presOf" srcId="{92D9B72E-2455-47A1-B989-8C1E072CFE09}" destId="{F0078DC4-C833-4AF7-8EDD-0066F7D5D71A}" srcOrd="0" destOrd="2" presId="urn:microsoft.com/office/officeart/2005/8/layout/chevronAccent+Icon"/>
    <dgm:cxn modelId="{8F068410-6514-40AE-A7A1-7FFFF4EF06CD}" type="presOf" srcId="{116EABF1-5E69-4961-BCEB-60E8DE5A53E5}" destId="{0893FB5B-D8B0-465E-A1C4-4C5E2E9316CE}" srcOrd="0" destOrd="1" presId="urn:microsoft.com/office/officeart/2005/8/layout/chevronAccent+Icon"/>
    <dgm:cxn modelId="{D93A1F14-C4C6-410B-B953-5CC2FE0C0309}" type="presOf" srcId="{F6A1E026-251F-4119-8FE1-B1286D0AFC10}" destId="{62781AB7-AEAF-479C-9901-8F2D0B9DE092}" srcOrd="0" destOrd="0" presId="urn:microsoft.com/office/officeart/2005/8/layout/chevronAccent+Icon"/>
    <dgm:cxn modelId="{0A4C1015-E1D6-4FA2-96D1-0CC4D48F4D4E}" type="presOf" srcId="{B33D130B-59D2-4F62-9BA6-92E8AF7E5C72}" destId="{62781AB7-AEAF-479C-9901-8F2D0B9DE092}" srcOrd="0" destOrd="3" presId="urn:microsoft.com/office/officeart/2005/8/layout/chevronAccent+Icon"/>
    <dgm:cxn modelId="{E326C61F-A370-4194-94B4-117AB618C7A8}" type="presOf" srcId="{8C804E85-DC9D-45E3-981E-CD87F34CAC3C}" destId="{F0078DC4-C833-4AF7-8EDD-0066F7D5D71A}" srcOrd="0" destOrd="0" presId="urn:microsoft.com/office/officeart/2005/8/layout/chevronAccent+Icon"/>
    <dgm:cxn modelId="{93F25A26-223A-4400-8ABD-B2F34FF0E75C}" srcId="{B1F631EF-FEE1-41BC-B44A-FE11B3C5AC8F}" destId="{A502B513-52A2-4A17-B633-B6F102F41CD4}" srcOrd="1" destOrd="0" parTransId="{819FC645-DDD3-4F03-BE59-0C71D7D95C21}" sibTransId="{12459D70-69B4-4C65-8D09-FB3DD687152E}"/>
    <dgm:cxn modelId="{20A1C62D-15C0-45C7-A441-FAC1A8BC801E}" srcId="{1120D3E9-39D0-4DAC-BB47-A9D63A4007FD}" destId="{F6A1E026-251F-4119-8FE1-B1286D0AFC10}" srcOrd="0" destOrd="0" parTransId="{6FF0D508-DA53-450A-95F7-AD1CC9A8087F}" sibTransId="{0D441A63-AACC-41A7-93FC-9005FFB30E88}"/>
    <dgm:cxn modelId="{7C6CBF30-D9ED-4852-A28D-8F7D232E70D8}" type="presOf" srcId="{1120D3E9-39D0-4DAC-BB47-A9D63A4007FD}" destId="{0B8686B7-AD67-46DA-8A6B-3F949D122113}" srcOrd="0" destOrd="0" presId="urn:microsoft.com/office/officeart/2005/8/layout/chevronAccent+Icon"/>
    <dgm:cxn modelId="{75F2895C-078D-4730-AC59-76974B2985F4}" type="presOf" srcId="{653D69A4-CE11-4DD4-AF72-2D13FF7CE3C7}" destId="{F0078DC4-C833-4AF7-8EDD-0066F7D5D71A}" srcOrd="0" destOrd="1" presId="urn:microsoft.com/office/officeart/2005/8/layout/chevronAccent+Icon"/>
    <dgm:cxn modelId="{3F530942-290C-42C7-B86C-4ACD61AC17D9}" srcId="{1120D3E9-39D0-4DAC-BB47-A9D63A4007FD}" destId="{B1F631EF-FEE1-41BC-B44A-FE11B3C5AC8F}" srcOrd="2" destOrd="0" parTransId="{26FCA884-9A90-4214-ADCB-156626A6EF94}" sibTransId="{6DFB80D2-305B-49B7-B9D3-A4164E28FA03}"/>
    <dgm:cxn modelId="{DC556A47-3E6A-4393-89DB-33CC81FD441E}" srcId="{F6A1E026-251F-4119-8FE1-B1286D0AFC10}" destId="{B33D130B-59D2-4F62-9BA6-92E8AF7E5C72}" srcOrd="2" destOrd="0" parTransId="{4CF1B94E-9C93-4CA0-BFBA-1C88996D5FDF}" sibTransId="{FF0A1F7E-1FC5-4C11-B2C3-5481713CEBA8}"/>
    <dgm:cxn modelId="{903FBE7E-3C03-4DEC-B3F0-A8DADD3BF111}" srcId="{F6A1E026-251F-4119-8FE1-B1286D0AFC10}" destId="{9CC44D31-176E-4C9E-A59E-F8F3A2D63AC3}" srcOrd="1" destOrd="0" parTransId="{C3508300-F7A6-4224-B94B-05E11278CF90}" sibTransId="{7673F7E3-E239-4580-A5D3-F9B34EC3F6C8}"/>
    <dgm:cxn modelId="{EB24B981-2180-480F-B374-16F164230E01}" srcId="{8C804E85-DC9D-45E3-981E-CD87F34CAC3C}" destId="{653D69A4-CE11-4DD4-AF72-2D13FF7CE3C7}" srcOrd="0" destOrd="0" parTransId="{37197CCD-ED51-4490-BAAC-48878C3AF1A7}" sibTransId="{D30EE7DF-6EC1-4F18-BEAA-F5A120A4E51B}"/>
    <dgm:cxn modelId="{1AF8D788-2C8B-4763-8170-55E93DCBB0A5}" srcId="{8C804E85-DC9D-45E3-981E-CD87F34CAC3C}" destId="{92D9B72E-2455-47A1-B989-8C1E072CFE09}" srcOrd="1" destOrd="0" parTransId="{A8CB9AB9-9C92-41B4-9746-6DBAFC64586F}" sibTransId="{41888EF7-7DD9-4598-9CDC-04C35B41289A}"/>
    <dgm:cxn modelId="{B4850392-8EC8-4E56-BD9D-362029940FBB}" srcId="{B1F631EF-FEE1-41BC-B44A-FE11B3C5AC8F}" destId="{116EABF1-5E69-4961-BCEB-60E8DE5A53E5}" srcOrd="0" destOrd="0" parTransId="{30A53046-3EE0-4E56-8DD2-DA524B1A7781}" sibTransId="{E6D9F679-2A6E-481A-A1D3-882EB6CC1104}"/>
    <dgm:cxn modelId="{7FC84DA7-9CAF-4853-9972-279B52620838}" type="presOf" srcId="{B1F631EF-FEE1-41BC-B44A-FE11B3C5AC8F}" destId="{0893FB5B-D8B0-465E-A1C4-4C5E2E9316CE}" srcOrd="0" destOrd="0" presId="urn:microsoft.com/office/officeart/2005/8/layout/chevronAccent+Icon"/>
    <dgm:cxn modelId="{23D24AA9-F068-452A-A34B-0A1977E8CEAE}" srcId="{8C804E85-DC9D-45E3-981E-CD87F34CAC3C}" destId="{A60DE700-EF53-404D-BDDE-1CB800AF775B}" srcOrd="2" destOrd="0" parTransId="{21E00B37-554C-43E6-9908-7B02C37934BA}" sibTransId="{70132116-3600-4B62-8056-E15737545FBF}"/>
    <dgm:cxn modelId="{3294F6AF-8422-4486-976E-E23527E7B42E}" type="presOf" srcId="{A502B513-52A2-4A17-B633-B6F102F41CD4}" destId="{0893FB5B-D8B0-465E-A1C4-4C5E2E9316CE}" srcOrd="0" destOrd="2" presId="urn:microsoft.com/office/officeart/2005/8/layout/chevronAccent+Icon"/>
    <dgm:cxn modelId="{DE18A6BD-CD3D-468B-AD38-33EACEA97F21}" srcId="{1120D3E9-39D0-4DAC-BB47-A9D63A4007FD}" destId="{8C804E85-DC9D-45E3-981E-CD87F34CAC3C}" srcOrd="1" destOrd="0" parTransId="{B065F498-B1F5-4DD8-9B1C-E22D9530D807}" sibTransId="{6365734A-472C-49D5-9D6A-F629BFCFA86C}"/>
    <dgm:cxn modelId="{7DCF1AC9-FFAB-4C73-BA3C-9BF1AEC632FD}" srcId="{F6A1E026-251F-4119-8FE1-B1286D0AFC10}" destId="{264DF08E-F0B9-4CD6-9DB2-7E8FBB53C88B}" srcOrd="0" destOrd="0" parTransId="{A01DADFA-3484-46B0-B0E1-8DEBA8FC7452}" sibTransId="{BABD4776-536B-42E2-AB32-8E3AF0151A82}"/>
    <dgm:cxn modelId="{1D6568D1-59A2-40C0-B1EC-73929552857D}" type="presOf" srcId="{9CC44D31-176E-4C9E-A59E-F8F3A2D63AC3}" destId="{62781AB7-AEAF-479C-9901-8F2D0B9DE092}" srcOrd="0" destOrd="2" presId="urn:microsoft.com/office/officeart/2005/8/layout/chevronAccent+Icon"/>
    <dgm:cxn modelId="{A825F8D9-6401-41CD-9180-002A0C6642D8}" type="presOf" srcId="{A60DE700-EF53-404D-BDDE-1CB800AF775B}" destId="{F0078DC4-C833-4AF7-8EDD-0066F7D5D71A}" srcOrd="0" destOrd="3" presId="urn:microsoft.com/office/officeart/2005/8/layout/chevronAccent+Icon"/>
    <dgm:cxn modelId="{6A9E3FE7-C738-4AAF-AB48-8D90B3A923F9}" type="presOf" srcId="{264DF08E-F0B9-4CD6-9DB2-7E8FBB53C88B}" destId="{62781AB7-AEAF-479C-9901-8F2D0B9DE092}" srcOrd="0" destOrd="1" presId="urn:microsoft.com/office/officeart/2005/8/layout/chevronAccent+Icon"/>
    <dgm:cxn modelId="{A56DEE32-2C5D-4AF9-BDA0-DBC35192DD4F}" type="presParOf" srcId="{0B8686B7-AD67-46DA-8A6B-3F949D122113}" destId="{F66414E1-75D9-48DA-9D52-C4AA8993B291}" srcOrd="0" destOrd="0" presId="urn:microsoft.com/office/officeart/2005/8/layout/chevronAccent+Icon"/>
    <dgm:cxn modelId="{EBDD7D33-6E2C-4F7D-AEDA-315E82E9398D}" type="presParOf" srcId="{F66414E1-75D9-48DA-9D52-C4AA8993B291}" destId="{EB8BB49D-8B6E-4D18-A1CF-876224E7A291}" srcOrd="0" destOrd="0" presId="urn:microsoft.com/office/officeart/2005/8/layout/chevronAccent+Icon"/>
    <dgm:cxn modelId="{A50BA6F2-AD53-4278-B872-4CE872639548}" type="presParOf" srcId="{F66414E1-75D9-48DA-9D52-C4AA8993B291}" destId="{62781AB7-AEAF-479C-9901-8F2D0B9DE092}" srcOrd="1" destOrd="0" presId="urn:microsoft.com/office/officeart/2005/8/layout/chevronAccent+Icon"/>
    <dgm:cxn modelId="{4A59F1C8-232F-4DE3-8F2A-2D502990213C}" type="presParOf" srcId="{0B8686B7-AD67-46DA-8A6B-3F949D122113}" destId="{8ACCC9FC-339B-4924-B434-C055D9DE4DA9}" srcOrd="1" destOrd="0" presId="urn:microsoft.com/office/officeart/2005/8/layout/chevronAccent+Icon"/>
    <dgm:cxn modelId="{D8D88C1F-E5E1-499B-8B01-A03D62C3D483}" type="presParOf" srcId="{0B8686B7-AD67-46DA-8A6B-3F949D122113}" destId="{8726AE10-4927-4EA2-8C98-C30E6EE1A107}" srcOrd="2" destOrd="0" presId="urn:microsoft.com/office/officeart/2005/8/layout/chevronAccent+Icon"/>
    <dgm:cxn modelId="{0B9CBBD1-E133-4308-A6EB-ACC0AD2AD291}" type="presParOf" srcId="{8726AE10-4927-4EA2-8C98-C30E6EE1A107}" destId="{4BCA4905-CB9B-4BC7-8BA3-C3E5D704B5E5}" srcOrd="0" destOrd="0" presId="urn:microsoft.com/office/officeart/2005/8/layout/chevronAccent+Icon"/>
    <dgm:cxn modelId="{A37A3BC6-8273-4F1E-8D0B-622A2A278526}" type="presParOf" srcId="{8726AE10-4927-4EA2-8C98-C30E6EE1A107}" destId="{F0078DC4-C833-4AF7-8EDD-0066F7D5D71A}" srcOrd="1" destOrd="0" presId="urn:microsoft.com/office/officeart/2005/8/layout/chevronAccent+Icon"/>
    <dgm:cxn modelId="{BE303682-B88E-4358-99F5-DF54647B735C}" type="presParOf" srcId="{0B8686B7-AD67-46DA-8A6B-3F949D122113}" destId="{D74A6ECF-E0CF-41E6-9501-35E8DF022B8D}" srcOrd="3" destOrd="0" presId="urn:microsoft.com/office/officeart/2005/8/layout/chevronAccent+Icon"/>
    <dgm:cxn modelId="{5268B1C2-9C93-46F3-BD5C-C3441BFB0043}" type="presParOf" srcId="{0B8686B7-AD67-46DA-8A6B-3F949D122113}" destId="{E74DE101-5A1A-4CB4-8CD1-17DE5F68B87D}" srcOrd="4" destOrd="0" presId="urn:microsoft.com/office/officeart/2005/8/layout/chevronAccent+Icon"/>
    <dgm:cxn modelId="{74EB3F33-82D7-4624-8F8A-CD0B88129529}" type="presParOf" srcId="{E74DE101-5A1A-4CB4-8CD1-17DE5F68B87D}" destId="{7842A844-9A4F-489E-A1F8-C4D7F50ABC5F}" srcOrd="0" destOrd="0" presId="urn:microsoft.com/office/officeart/2005/8/layout/chevronAccent+Icon"/>
    <dgm:cxn modelId="{DDAE659E-7991-4BD7-9CD8-FC30EAFD9010}" type="presParOf" srcId="{E74DE101-5A1A-4CB4-8CD1-17DE5F68B87D}" destId="{0893FB5B-D8B0-465E-A1C4-4C5E2E9316CE}" srcOrd="1" destOrd="0" presId="urn:microsoft.com/office/officeart/2005/8/layout/chevronAccent+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bg1"/>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Conclusion</a:t>
          </a:r>
        </a:p>
      </dsp:txBody>
      <dsp:txXfrm>
        <a:off x="9887690" y="0"/>
        <a:ext cx="2167838" cy="26996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BB49D-8B6E-4D18-A1CF-876224E7A291}">
      <dsp:nvSpPr>
        <dsp:cNvPr id="0" name=""/>
        <dsp:cNvSpPr/>
      </dsp:nvSpPr>
      <dsp:spPr>
        <a:xfrm>
          <a:off x="1389"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781AB7-AEAF-479C-9901-8F2D0B9DE092}">
      <dsp:nvSpPr>
        <dsp:cNvPr id="0" name=""/>
        <dsp:cNvSpPr/>
      </dsp:nvSpPr>
      <dsp:spPr>
        <a:xfrm>
          <a:off x="932682"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dirty="0"/>
            <a:t>Year 1</a:t>
          </a:r>
        </a:p>
        <a:p>
          <a:pPr marL="114300" lvl="1" indent="-114300" algn="l" defTabSz="533400">
            <a:lnSpc>
              <a:spcPct val="90000"/>
            </a:lnSpc>
            <a:spcBef>
              <a:spcPct val="0"/>
            </a:spcBef>
            <a:spcAft>
              <a:spcPct val="15000"/>
            </a:spcAft>
            <a:buChar char="•"/>
          </a:pPr>
          <a:r>
            <a:rPr lang="en-US" sz="1200" kern="1200" dirty="0"/>
            <a:t>Conceptual modeling</a:t>
          </a:r>
        </a:p>
        <a:p>
          <a:pPr marL="114300" lvl="1" indent="-114300" algn="l" defTabSz="533400">
            <a:lnSpc>
              <a:spcPct val="90000"/>
            </a:lnSpc>
            <a:spcBef>
              <a:spcPct val="0"/>
            </a:spcBef>
            <a:spcAft>
              <a:spcPct val="15000"/>
            </a:spcAft>
            <a:buChar char="•"/>
          </a:pPr>
          <a:r>
            <a:rPr lang="en-US" sz="1200" kern="1200" dirty="0" err="1"/>
            <a:t>Advective</a:t>
          </a:r>
          <a:r>
            <a:rPr lang="en-US" sz="1200" kern="1200" dirty="0"/>
            <a:t>/diffusive transport</a:t>
          </a:r>
        </a:p>
        <a:p>
          <a:pPr marL="114300" lvl="1" indent="-114300" algn="l" defTabSz="533400">
            <a:lnSpc>
              <a:spcPct val="90000"/>
            </a:lnSpc>
            <a:spcBef>
              <a:spcPct val="0"/>
            </a:spcBef>
            <a:spcAft>
              <a:spcPct val="15000"/>
            </a:spcAft>
            <a:buChar char="•"/>
          </a:pPr>
          <a:r>
            <a:rPr lang="en-US" sz="1200" kern="1200" dirty="0"/>
            <a:t>Heat extraction model</a:t>
          </a:r>
        </a:p>
      </dsp:txBody>
      <dsp:txXfrm>
        <a:off x="972165" y="704761"/>
        <a:ext cx="2870127" cy="1269080"/>
      </dsp:txXfrm>
    </dsp:sp>
    <dsp:sp modelId="{4BCA4905-CB9B-4BC7-8BA3-C3E5D704B5E5}">
      <dsp:nvSpPr>
        <dsp:cNvPr id="0" name=""/>
        <dsp:cNvSpPr/>
      </dsp:nvSpPr>
      <dsp:spPr>
        <a:xfrm>
          <a:off x="3990427"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078DC4-C833-4AF7-8EDD-0066F7D5D71A}">
      <dsp:nvSpPr>
        <dsp:cNvPr id="0" name=""/>
        <dsp:cNvSpPr/>
      </dsp:nvSpPr>
      <dsp:spPr>
        <a:xfrm>
          <a:off x="4921720"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dirty="0"/>
            <a:t>Year2</a:t>
          </a:r>
        </a:p>
        <a:p>
          <a:pPr marL="114300" lvl="1" indent="-114300" algn="l" defTabSz="533400">
            <a:lnSpc>
              <a:spcPct val="90000"/>
            </a:lnSpc>
            <a:spcBef>
              <a:spcPct val="0"/>
            </a:spcBef>
            <a:spcAft>
              <a:spcPct val="15000"/>
            </a:spcAft>
            <a:buChar char="•"/>
          </a:pPr>
          <a:r>
            <a:rPr lang="en-US" sz="1200" kern="1200" dirty="0"/>
            <a:t>Post-mining heat distribution in mines</a:t>
          </a:r>
        </a:p>
        <a:p>
          <a:pPr marL="114300" lvl="1" indent="-114300" algn="l" defTabSz="533400">
            <a:lnSpc>
              <a:spcPct val="90000"/>
            </a:lnSpc>
            <a:spcBef>
              <a:spcPct val="0"/>
            </a:spcBef>
            <a:spcAft>
              <a:spcPct val="15000"/>
            </a:spcAft>
            <a:buChar char="•"/>
          </a:pPr>
          <a:r>
            <a:rPr lang="en-US" sz="1200" kern="1200" dirty="0"/>
            <a:t>Geometrical analysis</a:t>
          </a:r>
        </a:p>
        <a:p>
          <a:pPr marL="114300" lvl="1" indent="-114300" algn="l" defTabSz="533400">
            <a:lnSpc>
              <a:spcPct val="90000"/>
            </a:lnSpc>
            <a:spcBef>
              <a:spcPct val="0"/>
            </a:spcBef>
            <a:spcAft>
              <a:spcPct val="15000"/>
            </a:spcAft>
            <a:buChar char="•"/>
          </a:pPr>
          <a:r>
            <a:rPr lang="en-US" sz="1200" kern="1200" dirty="0"/>
            <a:t>Case study</a:t>
          </a:r>
        </a:p>
      </dsp:txBody>
      <dsp:txXfrm>
        <a:off x="4961203" y="704761"/>
        <a:ext cx="2870127" cy="1269080"/>
      </dsp:txXfrm>
    </dsp:sp>
    <dsp:sp modelId="{7842A844-9A4F-489E-A1F8-C4D7F50ABC5F}">
      <dsp:nvSpPr>
        <dsp:cNvPr id="0" name=""/>
        <dsp:cNvSpPr/>
      </dsp:nvSpPr>
      <dsp:spPr>
        <a:xfrm>
          <a:off x="7979465"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93FB5B-D8B0-465E-A1C4-4C5E2E9316CE}">
      <dsp:nvSpPr>
        <dsp:cNvPr id="0" name=""/>
        <dsp:cNvSpPr/>
      </dsp:nvSpPr>
      <dsp:spPr>
        <a:xfrm>
          <a:off x="8910758"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dirty="0"/>
            <a:t>Year3</a:t>
          </a:r>
        </a:p>
        <a:p>
          <a:pPr marL="114300" lvl="1" indent="-114300" algn="l" defTabSz="533400">
            <a:lnSpc>
              <a:spcPct val="90000"/>
            </a:lnSpc>
            <a:spcBef>
              <a:spcPct val="0"/>
            </a:spcBef>
            <a:spcAft>
              <a:spcPct val="15000"/>
            </a:spcAft>
            <a:buChar char="•"/>
          </a:pPr>
          <a:r>
            <a:rPr lang="en-US" sz="1200" kern="1200" dirty="0"/>
            <a:t>Geothermal potential evaluation</a:t>
          </a:r>
        </a:p>
        <a:p>
          <a:pPr marL="114300" lvl="1" indent="-114300" algn="l" defTabSz="533400" rtl="0">
            <a:lnSpc>
              <a:spcPct val="90000"/>
            </a:lnSpc>
            <a:spcBef>
              <a:spcPct val="0"/>
            </a:spcBef>
            <a:spcAft>
              <a:spcPct val="15000"/>
            </a:spcAft>
            <a:buChar char="•"/>
          </a:pPr>
          <a:r>
            <a:rPr lang="fr-FR" sz="1200" kern="1200" dirty="0"/>
            <a:t>Spatial </a:t>
          </a:r>
          <a:r>
            <a:rPr lang="fr-FR" sz="1200" kern="1200" dirty="0" err="1"/>
            <a:t>analysis</a:t>
          </a:r>
          <a:r>
            <a:rPr lang="fr-FR" sz="1200" kern="1200" dirty="0"/>
            <a:t> of </a:t>
          </a:r>
          <a:r>
            <a:rPr lang="fr-FR" sz="1200" kern="1200" dirty="0" err="1"/>
            <a:t>temperature</a:t>
          </a:r>
          <a:r>
            <a:rPr lang="fr-FR" sz="1200" kern="1200" dirty="0"/>
            <a:t> distribution in the UK</a:t>
          </a:r>
          <a:endParaRPr lang="en-US" sz="1200" kern="1200" dirty="0"/>
        </a:p>
      </dsp:txBody>
      <dsp:txXfrm>
        <a:off x="8950241" y="704761"/>
        <a:ext cx="2870127" cy="12690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49A2-626D-49BD-BA0B-0D5EC9D9770A}" type="datetimeFigureOut">
              <a:rPr lang="en-GB" smtClean="0"/>
              <a:t>17/06/2020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E49CE8-1975-48EE-A825-DB645981421A}" type="slidenum">
              <a:rPr lang="en-GB" smtClean="0"/>
              <a:t>‹N°›</a:t>
            </a:fld>
            <a:endParaRPr lang="en-GB"/>
          </a:p>
        </p:txBody>
      </p:sp>
    </p:spTree>
    <p:extLst>
      <p:ext uri="{BB962C8B-B14F-4D97-AF65-F5344CB8AC3E}">
        <p14:creationId xmlns:p14="http://schemas.microsoft.com/office/powerpoint/2010/main" val="67137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am going to talk about geothermal energy, and more specifically about the low temperature resources that we can find in abandoned flooded mines. There is a growing interest in using geothermal from mines, Geothermal is not only steaming ground, but it can be found everywhere, even in mines, But mines are more complex than conventional sedimentary geothermal reservoirs, My researches focus in understanding the temperature distribution in coal mines in the UK, the sources of heat and recharge mechanisms to evaluate their geothermal potential.</a:t>
            </a:r>
          </a:p>
          <a:p>
            <a:endParaRPr lang="en-GB" dirty="0"/>
          </a:p>
        </p:txBody>
      </p:sp>
      <p:sp>
        <p:nvSpPr>
          <p:cNvPr id="4" name="Espace réservé du numéro de diapositive 3"/>
          <p:cNvSpPr>
            <a:spLocks noGrp="1"/>
          </p:cNvSpPr>
          <p:nvPr>
            <p:ph type="sldNum" sz="quarter" idx="5"/>
          </p:nvPr>
        </p:nvSpPr>
        <p:spPr/>
        <p:txBody>
          <a:bodyPr/>
          <a:lstStyle/>
          <a:p>
            <a:fld id="{15E49CE8-1975-48EE-A825-DB645981421A}" type="slidenum">
              <a:rPr lang="en-GB" smtClean="0"/>
              <a:t>1</a:t>
            </a:fld>
            <a:endParaRPr lang="en-GB"/>
          </a:p>
        </p:txBody>
      </p:sp>
    </p:spTree>
    <p:extLst>
      <p:ext uri="{BB962C8B-B14F-4D97-AF65-F5344CB8AC3E}">
        <p14:creationId xmlns:p14="http://schemas.microsoft.com/office/powerpoint/2010/main" val="102757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u="sng" dirty="0">
                <a:latin typeface="Calibri" panose="020F0502020204030204" pitchFamily="34" charset="0"/>
                <a:cs typeface="Calibri" panose="020F0502020204030204" pitchFamily="34" charset="0"/>
              </a:rPr>
              <a:t>Questions:</a:t>
            </a:r>
            <a:endParaRPr lang="en-GB" sz="12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200" dirty="0">
                <a:latin typeface="Calibri" panose="020F0502020204030204" pitchFamily="34" charset="0"/>
                <a:cs typeface="Calibri" panose="020F0502020204030204" pitchFamily="34" charset="0"/>
              </a:rPr>
              <a:t>Does the temperature gradient in mines </a:t>
            </a:r>
            <a:r>
              <a:rPr lang="en-GB" sz="1200" b="1" dirty="0">
                <a:latin typeface="Calibri" panose="020F0502020204030204" pitchFamily="34" charset="0"/>
                <a:cs typeface="Calibri" panose="020F0502020204030204" pitchFamily="34" charset="0"/>
              </a:rPr>
              <a:t>re-equilibrate</a:t>
            </a:r>
            <a:r>
              <a:rPr lang="en-GB" sz="1200" dirty="0">
                <a:latin typeface="Calibri" panose="020F0502020204030204" pitchFamily="34" charset="0"/>
                <a:cs typeface="Calibri" panose="020F0502020204030204" pitchFamily="34" charset="0"/>
              </a:rPr>
              <a:t> with the </a:t>
            </a:r>
            <a:r>
              <a:rPr lang="en-GB" sz="1200" b="1" dirty="0">
                <a:latin typeface="Calibri" panose="020F0502020204030204" pitchFamily="34" charset="0"/>
                <a:cs typeface="Calibri" panose="020F0502020204030204" pitchFamily="34" charset="0"/>
              </a:rPr>
              <a:t>undisturbed regional gradient?</a:t>
            </a:r>
            <a:endParaRPr lang="en-GB" sz="12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200" dirty="0" err="1">
                <a:latin typeface="Calibri" panose="020F0502020204030204" pitchFamily="34" charset="0"/>
                <a:cs typeface="Calibri" panose="020F0502020204030204" pitchFamily="34" charset="0"/>
              </a:rPr>
              <a:t>What</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is</a:t>
            </a:r>
            <a:r>
              <a:rPr lang="fr-FR" sz="1200" dirty="0">
                <a:latin typeface="Calibri" panose="020F0502020204030204" pitchFamily="34" charset="0"/>
                <a:cs typeface="Calibri" panose="020F0502020204030204" pitchFamily="34" charset="0"/>
              </a:rPr>
              <a:t> the </a:t>
            </a:r>
            <a:r>
              <a:rPr lang="fr-FR" sz="1200" dirty="0" err="1">
                <a:latin typeface="Calibri" panose="020F0502020204030204" pitchFamily="34" charset="0"/>
                <a:cs typeface="Calibri" panose="020F0502020204030204" pitchFamily="34" charset="0"/>
              </a:rPr>
              <a:t>extent</a:t>
            </a:r>
            <a:r>
              <a:rPr lang="fr-FR" sz="1200" dirty="0">
                <a:latin typeface="Calibri" panose="020F0502020204030204" pitchFamily="34" charset="0"/>
                <a:cs typeface="Calibri" panose="020F0502020204030204" pitchFamily="34" charset="0"/>
              </a:rPr>
              <a:t> of the </a:t>
            </a:r>
            <a:r>
              <a:rPr lang="fr-FR" sz="1200" b="1" dirty="0">
                <a:latin typeface="Calibri" panose="020F0502020204030204" pitchFamily="34" charset="0"/>
                <a:cs typeface="Calibri" panose="020F0502020204030204" pitchFamily="34" charset="0"/>
              </a:rPr>
              <a:t>perturbations </a:t>
            </a:r>
            <a:r>
              <a:rPr lang="fr-FR" sz="1200" b="1" dirty="0" err="1">
                <a:latin typeface="Calibri" panose="020F0502020204030204" pitchFamily="34" charset="0"/>
                <a:cs typeface="Calibri" panose="020F0502020204030204" pitchFamily="34" charset="0"/>
              </a:rPr>
              <a:t>caused</a:t>
            </a:r>
            <a:r>
              <a:rPr lang="fr-FR" sz="1200" b="1" dirty="0">
                <a:latin typeface="Calibri" panose="020F0502020204030204" pitchFamily="34" charset="0"/>
                <a:cs typeface="Calibri" panose="020F0502020204030204" pitchFamily="34" charset="0"/>
              </a:rPr>
              <a:t> by water advection </a:t>
            </a:r>
            <a:r>
              <a:rPr lang="en-GB" sz="1200" dirty="0">
                <a:latin typeface="Calibri" panose="020F0502020204030204" pitchFamily="34" charset="0"/>
                <a:cs typeface="Calibri" panose="020F0502020204030204" pitchFamily="34" charset="0"/>
              </a:rPr>
              <a:t>in large mining voids on heat distribution in mines?</a:t>
            </a:r>
          </a:p>
          <a:p>
            <a:pPr marL="285750" indent="-285750">
              <a:buFont typeface="Wingdings" panose="05000000000000000000" pitchFamily="2" charset="2"/>
              <a:buChar char="q"/>
            </a:pPr>
            <a:r>
              <a:rPr lang="fr-FR" sz="1200" dirty="0">
                <a:latin typeface="Calibri" panose="020F0502020204030204" pitchFamily="34" charset="0"/>
                <a:cs typeface="Calibri" panose="020F0502020204030204" pitchFamily="34" charset="0"/>
              </a:rPr>
              <a:t>Is the </a:t>
            </a:r>
            <a:r>
              <a:rPr lang="fr-FR" sz="1200" dirty="0" err="1">
                <a:latin typeface="Calibri" panose="020F0502020204030204" pitchFamily="34" charset="0"/>
                <a:cs typeface="Calibri" panose="020F0502020204030204" pitchFamily="34" charset="0"/>
              </a:rPr>
              <a:t>temperature</a:t>
            </a:r>
            <a:r>
              <a:rPr lang="fr-FR" sz="1200" dirty="0">
                <a:latin typeface="Calibri" panose="020F0502020204030204" pitchFamily="34" charset="0"/>
                <a:cs typeface="Calibri" panose="020F0502020204030204" pitchFamily="34" charset="0"/>
              </a:rPr>
              <a:t> profile in </a:t>
            </a:r>
            <a:r>
              <a:rPr lang="fr-FR" sz="1200" dirty="0" err="1">
                <a:latin typeface="Calibri" panose="020F0502020204030204" pitchFamily="34" charset="0"/>
                <a:cs typeface="Calibri" panose="020F0502020204030204" pitchFamily="34" charset="0"/>
              </a:rPr>
              <a:t>shafts</a:t>
            </a:r>
            <a:r>
              <a:rPr lang="fr-FR" sz="1200" dirty="0">
                <a:latin typeface="Calibri" panose="020F0502020204030204" pitchFamily="34" charset="0"/>
                <a:cs typeface="Calibri" panose="020F0502020204030204" pitchFamily="34" charset="0"/>
              </a:rPr>
              <a:t> </a:t>
            </a:r>
            <a:r>
              <a:rPr lang="fr-FR" sz="1200" b="1" dirty="0" err="1">
                <a:latin typeface="Calibri" panose="020F0502020204030204" pitchFamily="34" charset="0"/>
                <a:cs typeface="Calibri" panose="020F0502020204030204" pitchFamily="34" charset="0"/>
              </a:rPr>
              <a:t>representative</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during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flooding</a:t>
            </a:r>
            <a:r>
              <a:rPr lang="fr-FR" sz="1200" dirty="0">
                <a:latin typeface="Calibri" panose="020F0502020204030204" pitchFamily="34" charset="0"/>
                <a:cs typeface="Calibri" panose="020F0502020204030204" pitchFamily="34" charset="0"/>
              </a:rPr>
              <a:t>/</a:t>
            </a:r>
            <a:r>
              <a:rPr lang="fr-FR" sz="1200" dirty="0" err="1">
                <a:latin typeface="Calibri" panose="020F0502020204030204" pitchFamily="34" charset="0"/>
                <a:cs typeface="Calibri" panose="020F0502020204030204" pitchFamily="34" charset="0"/>
              </a:rPr>
              <a:t>pumping</a:t>
            </a:r>
            <a:r>
              <a:rPr lang="fr-FR" sz="1200" dirty="0">
                <a:latin typeface="Calibri" panose="020F0502020204030204" pitchFamily="34" charset="0"/>
                <a:cs typeface="Calibri" panose="020F0502020204030204" pitchFamily="34" charset="0"/>
              </a:rPr>
              <a:t>)</a:t>
            </a:r>
            <a:r>
              <a:rPr lang="en-GB" sz="1200" dirty="0">
                <a:latin typeface="Calibri" panose="020F0502020204030204" pitchFamily="34" charset="0"/>
                <a:cs typeface="Calibri" panose="020F0502020204030204" pitchFamily="34" charset="0"/>
              </a:rPr>
              <a:t>?</a:t>
            </a:r>
            <a:endParaRPr lang="fr-FR" dirty="0"/>
          </a:p>
          <a:p>
            <a:endParaRPr lang="en-GB" dirty="0"/>
          </a:p>
          <a:p>
            <a:r>
              <a:rPr lang="fr-FR" dirty="0" err="1"/>
              <a:t>Chapter</a:t>
            </a:r>
            <a:r>
              <a:rPr lang="fr-FR" dirty="0"/>
              <a:t> 2 </a:t>
            </a:r>
            <a:r>
              <a:rPr lang="fr-FR" dirty="0" err="1"/>
              <a:t>will</a:t>
            </a:r>
            <a:r>
              <a:rPr lang="fr-FR" dirty="0"/>
              <a:t> </a:t>
            </a:r>
            <a:r>
              <a:rPr lang="fr-FR" dirty="0" err="1"/>
              <a:t>therefore</a:t>
            </a:r>
            <a:r>
              <a:rPr lang="fr-FR" dirty="0"/>
              <a:t> </a:t>
            </a:r>
            <a:r>
              <a:rPr lang="fr-FR" dirty="0" err="1"/>
              <a:t>aim</a:t>
            </a:r>
            <a:r>
              <a:rPr lang="fr-FR" dirty="0"/>
              <a:t> at </a:t>
            </a:r>
            <a:r>
              <a:rPr lang="fr-FR" dirty="0" err="1"/>
              <a:t>understanding</a:t>
            </a:r>
            <a:r>
              <a:rPr lang="fr-FR" dirty="0"/>
              <a:t>:</a:t>
            </a:r>
          </a:p>
          <a:p>
            <a:r>
              <a:rPr lang="fr-FR" dirty="0" err="1"/>
              <a:t>What</a:t>
            </a:r>
            <a:r>
              <a:rPr lang="fr-FR" dirty="0"/>
              <a:t> </a:t>
            </a:r>
            <a:r>
              <a:rPr lang="fr-FR" dirty="0" err="1"/>
              <a:t>is</a:t>
            </a:r>
            <a:r>
              <a:rPr lang="fr-FR" dirty="0"/>
              <a:t> the initial </a:t>
            </a:r>
            <a:r>
              <a:rPr lang="fr-FR" dirty="0" err="1"/>
              <a:t>temperature</a:t>
            </a:r>
            <a:r>
              <a:rPr lang="fr-FR" dirty="0"/>
              <a:t> distribution </a:t>
            </a:r>
            <a:r>
              <a:rPr lang="fr-FR" dirty="0" err="1"/>
              <a:t>within</a:t>
            </a:r>
            <a:r>
              <a:rPr lang="fr-FR" dirty="0"/>
              <a:t> the mines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err="1">
                <a:latin typeface="Calibri" panose="020F0502020204030204" pitchFamily="34" charset="0"/>
                <a:cs typeface="Calibri" panose="020F0502020204030204" pitchFamily="34" charset="0"/>
              </a:rPr>
              <a:t>Through</a:t>
            </a:r>
            <a:r>
              <a:rPr lang="fr-FR" sz="1200" baseline="0" dirty="0">
                <a:latin typeface="Calibri" panose="020F0502020204030204" pitchFamily="34" charset="0"/>
                <a:cs typeface="Calibri" panose="020F0502020204030204" pitchFamily="34" charset="0"/>
              </a:rPr>
              <a:t> H1: mine </a:t>
            </a:r>
            <a:r>
              <a:rPr lang="fr-FR" sz="1200" baseline="0" dirty="0" err="1">
                <a:latin typeface="Calibri" panose="020F0502020204030204" pitchFamily="34" charset="0"/>
                <a:cs typeface="Calibri" panose="020F0502020204030204" pitchFamily="34" charset="0"/>
              </a:rPr>
              <a:t>workings</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could</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be</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modelled</a:t>
            </a:r>
            <a:r>
              <a:rPr lang="fr-FR" sz="1200" baseline="0" dirty="0">
                <a:latin typeface="Calibri" panose="020F0502020204030204" pitchFamily="34" charset="0"/>
                <a:cs typeface="Calibri" panose="020F0502020204030204" pitchFamily="34" charset="0"/>
              </a:rPr>
              <a:t> as </a:t>
            </a:r>
            <a:r>
              <a:rPr lang="fr-FR" sz="1200" baseline="0" dirty="0" err="1">
                <a:latin typeface="Calibri" panose="020F0502020204030204" pitchFamily="34" charset="0"/>
                <a:cs typeface="Calibri" panose="020F0502020204030204" pitchFamily="34" charset="0"/>
              </a:rPr>
              <a:t>sink</a:t>
            </a:r>
            <a:r>
              <a:rPr lang="fr-FR" sz="1200" baseline="0" dirty="0">
                <a:latin typeface="Calibri" panose="020F0502020204030204" pitchFamily="34" charset="0"/>
                <a:cs typeface="Calibri" panose="020F0502020204030204" pitchFamily="34" charset="0"/>
              </a:rPr>
              <a:t>/source of </a:t>
            </a:r>
            <a:r>
              <a:rPr lang="fr-FR" sz="1200" baseline="0" dirty="0" err="1">
                <a:latin typeface="Calibri" panose="020F0502020204030204" pitchFamily="34" charset="0"/>
                <a:cs typeface="Calibri" panose="020F0502020204030204" pitchFamily="34" charset="0"/>
              </a:rPr>
              <a:t>heat</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depending</a:t>
            </a:r>
            <a:r>
              <a:rPr lang="fr-FR" sz="1200" baseline="0" dirty="0">
                <a:latin typeface="Calibri" panose="020F0502020204030204" pitchFamily="34" charset="0"/>
                <a:cs typeface="Calibri" panose="020F0502020204030204" pitchFamily="34" charset="0"/>
              </a:rPr>
              <a:t> on the source of water and </a:t>
            </a:r>
            <a:r>
              <a:rPr lang="fr-FR" sz="1200" baseline="0" dirty="0" err="1">
                <a:latin typeface="Calibri" panose="020F0502020204030204" pitchFamily="34" charset="0"/>
                <a:cs typeface="Calibri" panose="020F0502020204030204" pitchFamily="34" charset="0"/>
              </a:rPr>
              <a:t>natural</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head</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gradien</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We</a:t>
            </a:r>
            <a:r>
              <a:rPr lang="fr-FR" dirty="0"/>
              <a:t> </a:t>
            </a:r>
            <a:r>
              <a:rPr lang="fr-FR" dirty="0" err="1"/>
              <a:t>expect</a:t>
            </a:r>
            <a:r>
              <a:rPr lang="fr-FR" dirty="0"/>
              <a:t> </a:t>
            </a:r>
            <a:r>
              <a:rPr lang="fr-FR" dirty="0" err="1"/>
              <a:t>that</a:t>
            </a:r>
            <a:r>
              <a:rPr lang="fr-FR" dirty="0"/>
              <a:t> the initial </a:t>
            </a:r>
            <a:r>
              <a:rPr lang="fr-FR" sz="1200" dirty="0" err="1">
                <a:latin typeface="Calibri" panose="020F0502020204030204" pitchFamily="34" charset="0"/>
                <a:cs typeface="Calibri" panose="020F0502020204030204" pitchFamily="34" charset="0"/>
              </a:rPr>
              <a:t>temperature</a:t>
            </a:r>
            <a:r>
              <a:rPr lang="fr-FR" sz="1200" dirty="0">
                <a:latin typeface="Calibri" panose="020F0502020204030204" pitchFamily="34" charset="0"/>
                <a:cs typeface="Calibri" panose="020F0502020204030204" pitchFamily="34" charset="0"/>
              </a:rPr>
              <a:t> in mines </a:t>
            </a:r>
            <a:r>
              <a:rPr lang="fr-FR" sz="1200" dirty="0" err="1">
                <a:latin typeface="Calibri" panose="020F0502020204030204" pitchFamily="34" charset="0"/>
                <a:cs typeface="Calibri" panose="020F0502020204030204" pitchFamily="34" charset="0"/>
              </a:rPr>
              <a:t>depends</a:t>
            </a:r>
            <a:r>
              <a:rPr lang="fr-FR" sz="1200" dirty="0">
                <a:latin typeface="Calibri" panose="020F0502020204030204" pitchFamily="34" charset="0"/>
                <a:cs typeface="Calibri" panose="020F0502020204030204" pitchFamily="34" charset="0"/>
              </a:rPr>
              <a:t> on « </a:t>
            </a:r>
            <a:r>
              <a:rPr lang="fr-FR" sz="1200" dirty="0" err="1">
                <a:latin typeface="Calibri" panose="020F0502020204030204" pitchFamily="34" charset="0"/>
                <a:cs typeface="Calibri" panose="020F0502020204030204" pitchFamily="34" charset="0"/>
              </a:rPr>
              <a:t>leaks</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between</a:t>
            </a:r>
            <a:r>
              <a:rPr lang="fr-FR" sz="1200" dirty="0">
                <a:latin typeface="Calibri" panose="020F0502020204030204" pitchFamily="34" charset="0"/>
                <a:cs typeface="Calibri" panose="020F0502020204030204" pitchFamily="34" charset="0"/>
              </a:rPr>
              <a:t> tunnels and </a:t>
            </a:r>
            <a:r>
              <a:rPr lang="fr-FR" sz="1200" dirty="0" err="1">
                <a:latin typeface="Calibri" panose="020F0502020204030204" pitchFamily="34" charset="0"/>
                <a:cs typeface="Calibri" panose="020F0502020204030204" pitchFamily="34" charset="0"/>
              </a:rPr>
              <a:t>regional</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hydrology</a:t>
            </a:r>
            <a:r>
              <a:rPr lang="fr-FR"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Calibri" panose="020F0502020204030204" pitchFamily="34" charset="0"/>
                <a:cs typeface="Calibri" panose="020F0502020204030204" pitchFamily="34" charset="0"/>
              </a:rPr>
              <a:t>A challenge </a:t>
            </a:r>
            <a:r>
              <a:rPr lang="fr-FR" sz="1200" dirty="0" err="1">
                <a:latin typeface="Calibri" panose="020F0502020204030204" pitchFamily="34" charset="0"/>
                <a:cs typeface="Calibri" panose="020F0502020204030204" pitchFamily="34" charset="0"/>
              </a:rPr>
              <a:t>is</a:t>
            </a:r>
            <a:r>
              <a:rPr lang="fr-FR" sz="1200" dirty="0">
                <a:latin typeface="Calibri" panose="020F0502020204030204" pitchFamily="34" charset="0"/>
                <a:cs typeface="Calibri" panose="020F0502020204030204" pitchFamily="34" charset="0"/>
              </a:rPr>
              <a:t> to </a:t>
            </a:r>
            <a:r>
              <a:rPr lang="fr-FR" sz="1200" dirty="0" err="1">
                <a:latin typeface="Calibri" panose="020F0502020204030204" pitchFamily="34" charset="0"/>
                <a:cs typeface="Calibri" panose="020F0502020204030204" pitchFamily="34" charset="0"/>
              </a:rPr>
              <a:t>define</a:t>
            </a:r>
            <a:r>
              <a:rPr lang="fr-FR" sz="1200" dirty="0">
                <a:latin typeface="Calibri" panose="020F0502020204030204" pitchFamily="34" charset="0"/>
                <a:cs typeface="Calibri" panose="020F0502020204030204" pitchFamily="34" charset="0"/>
              </a:rPr>
              <a:t> the right </a:t>
            </a:r>
            <a:r>
              <a:rPr lang="fr-FR" sz="1200" dirty="0" err="1">
                <a:latin typeface="Calibri" panose="020F0502020204030204" pitchFamily="34" charset="0"/>
                <a:cs typeface="Calibri" panose="020F0502020204030204" pitchFamily="34" charset="0"/>
              </a:rPr>
              <a:t>boundary</a:t>
            </a:r>
            <a:r>
              <a:rPr lang="fr-FR" sz="1200" dirty="0">
                <a:latin typeface="Calibri" panose="020F0502020204030204" pitchFamily="34" charset="0"/>
                <a:cs typeface="Calibri" panose="020F0502020204030204" pitchFamily="34" charset="0"/>
              </a:rPr>
              <a:t> conditions,</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hence</a:t>
            </a:r>
            <a:r>
              <a:rPr lang="fr-FR" sz="1200" baseline="0" dirty="0">
                <a:latin typeface="Calibri" panose="020F0502020204030204" pitchFamily="34" charset="0"/>
                <a:cs typeface="Calibri" panose="020F0502020204030204" pitchFamily="34" charset="0"/>
              </a:rPr>
              <a:t> H2</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aseline="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Calibri" panose="020F0502020204030204" pitchFamily="34" charset="0"/>
              <a:cs typeface="Calibri" panose="020F0502020204030204" pitchFamily="34" charset="0"/>
            </a:endParaRPr>
          </a:p>
          <a:p>
            <a:endParaRPr lang="fr-FR" dirty="0"/>
          </a:p>
          <a:p>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10</a:t>
            </a:fld>
            <a:endParaRPr lang="en-GB"/>
          </a:p>
        </p:txBody>
      </p:sp>
    </p:spTree>
    <p:extLst>
      <p:ext uri="{BB962C8B-B14F-4D97-AF65-F5344CB8AC3E}">
        <p14:creationId xmlns:p14="http://schemas.microsoft.com/office/powerpoint/2010/main" val="274497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mining has fundamentally altered the thermal state of the shallow crust away from its natural form, the present thermal state reflecting changes since the modification took place and retaining no ‘memory’ of the former thermal state before mining began</a:t>
            </a:r>
          </a:p>
          <a:p>
            <a:r>
              <a:rPr lang="en-GB" dirty="0"/>
              <a:t>Watson and Westaway 2020</a:t>
            </a:r>
          </a:p>
          <a:p>
            <a:r>
              <a:rPr lang="en-GB" dirty="0"/>
              <a:t>Constant head on the right: for coastal scenario</a:t>
            </a:r>
          </a:p>
          <a:p>
            <a:r>
              <a:rPr lang="en-GB" dirty="0"/>
              <a:t>PLUG: wells are plugged/cemented after mining period </a:t>
            </a:r>
            <a:r>
              <a:rPr lang="en-GB" dirty="0">
                <a:sym typeface="Wingdings" panose="05000000000000000000" pitchFamily="2" charset="2"/>
              </a:rPr>
              <a:t> want to avoid fast rainfall recharge during heat/water recovery and production</a:t>
            </a:r>
            <a:endParaRPr lang="en-GB" dirty="0"/>
          </a:p>
        </p:txBody>
      </p:sp>
      <p:sp>
        <p:nvSpPr>
          <p:cNvPr id="4" name="Espace réservé du numéro de diapositive 3"/>
          <p:cNvSpPr>
            <a:spLocks noGrp="1"/>
          </p:cNvSpPr>
          <p:nvPr>
            <p:ph type="sldNum" sz="quarter" idx="5"/>
          </p:nvPr>
        </p:nvSpPr>
        <p:spPr/>
        <p:txBody>
          <a:bodyPr/>
          <a:lstStyle/>
          <a:p>
            <a:fld id="{15E49CE8-1975-48EE-A825-DB645981421A}" type="slidenum">
              <a:rPr lang="en-GB" smtClean="0"/>
              <a:t>11</a:t>
            </a:fld>
            <a:endParaRPr lang="en-GB"/>
          </a:p>
        </p:txBody>
      </p:sp>
    </p:spTree>
    <p:extLst>
      <p:ext uri="{BB962C8B-B14F-4D97-AF65-F5344CB8AC3E}">
        <p14:creationId xmlns:p14="http://schemas.microsoft.com/office/powerpoint/2010/main" val="4257876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Calibration and validation of model using existing data from Bilston Glen in Scotland - </a:t>
            </a:r>
            <a:r>
              <a:rPr lang="en-GB" sz="1200" kern="1200" dirty="0" err="1">
                <a:solidFill>
                  <a:schemeClr val="tx1"/>
                </a:solidFill>
                <a:effectLst/>
                <a:latin typeface="+mn-lt"/>
                <a:ea typeface="+mn-ea"/>
                <a:cs typeface="+mn-cs"/>
              </a:rPr>
              <a:t>Dawdon</a:t>
            </a:r>
            <a:r>
              <a:rPr lang="en-GB" sz="1200" kern="1200" dirty="0">
                <a:solidFill>
                  <a:schemeClr val="tx1"/>
                </a:solidFill>
                <a:effectLst/>
                <a:latin typeface="+mn-lt"/>
                <a:ea typeface="+mn-ea"/>
                <a:cs typeface="+mn-cs"/>
              </a:rPr>
              <a:t> in NE England by simulation of flooding / temperature recovery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sym typeface="Wingdings" panose="05000000000000000000" pitchFamily="2" charset="2"/>
              </a:rPr>
              <a:t> Enough data and two different geometries (dipping layer / syncline)</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Data types</a:t>
            </a:r>
            <a:r>
              <a:rPr lang="en-GB" sz="1200" kern="1200" baseline="0" dirty="0">
                <a:solidFill>
                  <a:schemeClr val="tx1"/>
                </a:solidFill>
                <a:effectLst/>
                <a:latin typeface="+mn-lt"/>
                <a:ea typeface="+mn-ea"/>
                <a:cs typeface="+mn-cs"/>
              </a:rPr>
              <a:t> to fit: T-EC profiles and time series (water level, temperature), geochemistry (d</a:t>
            </a:r>
            <a:r>
              <a:rPr lang="fr-FR" dirty="0" err="1"/>
              <a:t>eep</a:t>
            </a:r>
            <a:r>
              <a:rPr lang="fr-FR" dirty="0"/>
              <a:t> water in </a:t>
            </a:r>
            <a:r>
              <a:rPr lang="fr-FR" dirty="0" err="1"/>
              <a:t>Dawdon</a:t>
            </a:r>
            <a:r>
              <a:rPr lang="fr-FR" dirty="0"/>
              <a:t> = </a:t>
            </a:r>
            <a:r>
              <a:rPr lang="fr-FR" dirty="0" err="1"/>
              <a:t>Chloride</a:t>
            </a:r>
            <a:r>
              <a:rPr lang="fr-FR" dirty="0"/>
              <a:t> anion dominant = long </a:t>
            </a:r>
            <a:r>
              <a:rPr lang="fr-FR" dirty="0" err="1"/>
              <a:t>residence</a:t>
            </a:r>
            <a:r>
              <a:rPr lang="fr-FR" dirty="0"/>
              <a:t> time</a:t>
            </a:r>
            <a:r>
              <a:rPr lang="fr-FR" baseline="0" dirty="0"/>
              <a:t> / </a:t>
            </a:r>
            <a:r>
              <a:rPr lang="fr-FR" baseline="0" dirty="0" err="1"/>
              <a:t>S</a:t>
            </a:r>
            <a:r>
              <a:rPr lang="fr-FR" dirty="0" err="1"/>
              <a:t>hallow</a:t>
            </a:r>
            <a:r>
              <a:rPr lang="fr-FR" dirty="0"/>
              <a:t> water in </a:t>
            </a:r>
            <a:r>
              <a:rPr lang="fr-FR" dirty="0" err="1"/>
              <a:t>Bilston</a:t>
            </a:r>
            <a:r>
              <a:rPr lang="fr-FR" dirty="0"/>
              <a:t> Glen (Bicarbonate dominant) </a:t>
            </a:r>
            <a:r>
              <a:rPr lang="fr-FR" dirty="0" err="1"/>
              <a:t>according</a:t>
            </a:r>
            <a:r>
              <a:rPr lang="fr-FR" dirty="0"/>
              <a:t> to </a:t>
            </a:r>
            <a:r>
              <a:rPr lang="fr-FR" dirty="0" err="1"/>
              <a:t>Chebotarev</a:t>
            </a:r>
            <a:r>
              <a:rPr lang="fr-FR" dirty="0"/>
              <a:t> chart</a:t>
            </a:r>
          </a:p>
          <a:p>
            <a:pPr marL="171450" indent="-171450">
              <a:buFont typeface="Wingdings" panose="05000000000000000000" pitchFamily="2" charset="2"/>
              <a:buChar char="à"/>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Based on calibrated model, evaluation of the recharge rate / heat recovery rate of mine water.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sym typeface="Wingdings" panose="05000000000000000000" pitchFamily="2" charset="2"/>
              </a:rPr>
              <a:t> </a:t>
            </a:r>
            <a:r>
              <a:rPr lang="en-GB" sz="1200" kern="1200" dirty="0">
                <a:solidFill>
                  <a:schemeClr val="tx1"/>
                </a:solidFill>
                <a:effectLst/>
                <a:latin typeface="+mn-lt"/>
                <a:ea typeface="+mn-ea"/>
                <a:cs typeface="+mn-cs"/>
              </a:rPr>
              <a:t>How long can it be sustained? what is the footprint area for providing heat for domestic heating?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12</a:t>
            </a:fld>
            <a:endParaRPr lang="en-GB"/>
          </a:p>
        </p:txBody>
      </p:sp>
    </p:spTree>
    <p:extLst>
      <p:ext uri="{BB962C8B-B14F-4D97-AF65-F5344CB8AC3E}">
        <p14:creationId xmlns:p14="http://schemas.microsoft.com/office/powerpoint/2010/main" val="1883886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How can we simplify mine plans to build representative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Mine plans are complex. A certain level of simplification is necessary. To what extent can we simplify it and what features are really important?</a:t>
            </a:r>
          </a:p>
          <a:p>
            <a:endParaRPr lang="en-GB" dirty="0"/>
          </a:p>
          <a:p>
            <a:r>
              <a:rPr lang="en-GB" dirty="0"/>
              <a:t>Hypothesis: The interconnectivity of the roadway network affect the total</a:t>
            </a:r>
            <a:r>
              <a:rPr lang="en-GB" baseline="0" dirty="0"/>
              <a:t> accessible volume of rock and then the amplitude/direction of fluxes induced during production, hence the overall heat exchange rate and heat depletion rate. </a:t>
            </a:r>
          </a:p>
          <a:p>
            <a:endParaRPr lang="en-GB" baseline="0" dirty="0"/>
          </a:p>
          <a:p>
            <a:r>
              <a:rPr lang="en-GB" dirty="0"/>
              <a:t>Evaluate the footprint area of heat extraction</a:t>
            </a:r>
          </a:p>
          <a:p>
            <a:pPr lvl="1"/>
            <a:r>
              <a:rPr lang="en-GB" dirty="0"/>
              <a:t>What is the geothermal potential of mines?</a:t>
            </a:r>
          </a:p>
          <a:p>
            <a:pPr lvl="1"/>
            <a:r>
              <a:rPr lang="en-GB" dirty="0"/>
              <a:t>Can a sustainable heat extraction rate be maintained?</a:t>
            </a:r>
          </a:p>
          <a:p>
            <a:pPr lvl="1"/>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aseline="30000" dirty="0">
                <a:latin typeface="Calibri" panose="020F0502020204030204" pitchFamily="34" charset="0"/>
                <a:cs typeface="Calibri" panose="020F0502020204030204" pitchFamily="34" charset="0"/>
              </a:rPr>
              <a:t>1</a:t>
            </a:r>
            <a:r>
              <a:rPr lang="en-GB" sz="1200" i="1" dirty="0">
                <a:latin typeface="Calibri" panose="020F0502020204030204" pitchFamily="34" charset="0"/>
                <a:cs typeface="Calibri" panose="020F0502020204030204" pitchFamily="34" charset="0"/>
              </a:rPr>
              <a:t> direction/amplitude of  induced fluxes during production/recovery</a:t>
            </a: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13</a:t>
            </a:fld>
            <a:endParaRPr lang="en-GB"/>
          </a:p>
        </p:txBody>
      </p:sp>
    </p:spTree>
    <p:extLst>
      <p:ext uri="{BB962C8B-B14F-4D97-AF65-F5344CB8AC3E}">
        <p14:creationId xmlns:p14="http://schemas.microsoft.com/office/powerpoint/2010/main" val="225452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series of model will be created through the development of a methodology to generate a representative statistical distribution of mine working network / roadways.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Calibration and validation of model using existing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en-GB" dirty="0"/>
              <a:t>How to verify equivalent parameters?</a:t>
            </a: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14</a:t>
            </a:fld>
            <a:endParaRPr lang="en-GB"/>
          </a:p>
        </p:txBody>
      </p:sp>
    </p:spTree>
    <p:extLst>
      <p:ext uri="{BB962C8B-B14F-4D97-AF65-F5344CB8AC3E}">
        <p14:creationId xmlns:p14="http://schemas.microsoft.com/office/powerpoint/2010/main" val="1165125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Comparison</a:t>
            </a:r>
            <a:r>
              <a:rPr lang="fr-FR" baseline="0" dirty="0"/>
              <a:t> </a:t>
            </a:r>
            <a:r>
              <a:rPr lang="fr-FR" baseline="0" dirty="0" err="1"/>
              <a:t>between</a:t>
            </a:r>
            <a:r>
              <a:rPr lang="fr-FR" baseline="0" dirty="0"/>
              <a:t> </a:t>
            </a:r>
            <a:r>
              <a:rPr lang="fr-FR" dirty="0"/>
              <a:t>mine </a:t>
            </a:r>
            <a:r>
              <a:rPr lang="fr-FR" dirty="0" err="1"/>
              <a:t>geometries</a:t>
            </a:r>
            <a:r>
              <a:rPr lang="fr-FR" dirty="0"/>
              <a:t>, </a:t>
            </a:r>
            <a:r>
              <a:rPr lang="fr-FR" dirty="0" err="1"/>
              <a:t>measurements</a:t>
            </a:r>
            <a:r>
              <a:rPr lang="fr-FR" dirty="0"/>
              <a:t> types, the local </a:t>
            </a:r>
            <a:r>
              <a:rPr lang="fr-FR" dirty="0" err="1"/>
              <a:t>geology</a:t>
            </a:r>
            <a:r>
              <a:rPr lang="fr-FR" dirty="0"/>
              <a:t> and </a:t>
            </a:r>
            <a:r>
              <a:rPr lang="fr-FR" dirty="0" err="1"/>
              <a:t>temperature</a:t>
            </a:r>
            <a:r>
              <a:rPr lang="fr-FR" dirty="0"/>
              <a:t> at </a:t>
            </a:r>
            <a:r>
              <a:rPr lang="fr-FR" dirty="0" err="1"/>
              <a:t>different</a:t>
            </a:r>
            <a:r>
              <a:rPr lang="fr-FR" dirty="0"/>
              <a:t> mines </a:t>
            </a:r>
            <a:r>
              <a:rPr lang="fr-FR" dirty="0" err="1"/>
              <a:t>will</a:t>
            </a:r>
            <a:r>
              <a:rPr lang="fr-FR" dirty="0"/>
              <a:t> </a:t>
            </a:r>
            <a:r>
              <a:rPr lang="fr-FR" dirty="0" err="1"/>
              <a:t>be</a:t>
            </a:r>
            <a:r>
              <a:rPr lang="fr-FR" dirty="0"/>
              <a:t> cross </a:t>
            </a:r>
            <a:r>
              <a:rPr lang="fr-FR" dirty="0" err="1"/>
              <a:t>correlated</a:t>
            </a:r>
            <a:r>
              <a:rPr lang="fr-FR" dirty="0"/>
              <a:t> </a:t>
            </a:r>
            <a:r>
              <a:rPr lang="fr-FR" dirty="0" err="1"/>
              <a:t>with</a:t>
            </a:r>
            <a:r>
              <a:rPr lang="fr-FR" dirty="0"/>
              <a:t> </a:t>
            </a:r>
            <a:r>
              <a:rPr lang="fr-FR" dirty="0" err="1"/>
              <a:t>results</a:t>
            </a:r>
            <a:r>
              <a:rPr lang="fr-FR" dirty="0"/>
              <a:t> </a:t>
            </a:r>
            <a:r>
              <a:rPr lang="fr-FR" dirty="0" err="1"/>
              <a:t>from</a:t>
            </a:r>
            <a:r>
              <a:rPr lang="fr-FR" dirty="0"/>
              <a:t> </a:t>
            </a:r>
            <a:r>
              <a:rPr lang="fr-FR" dirty="0" err="1"/>
              <a:t>models</a:t>
            </a:r>
            <a:r>
              <a:rPr lang="fr-FR" dirty="0"/>
              <a:t> to </a:t>
            </a:r>
            <a:r>
              <a:rPr lang="fr-FR" dirty="0" err="1"/>
              <a:t>answer</a:t>
            </a:r>
            <a:r>
              <a:rPr lang="fr-FR" dirty="0"/>
              <a:t> the question: </a:t>
            </a:r>
            <a:r>
              <a:rPr lang="fr-FR" dirty="0" err="1"/>
              <a:t>Why</a:t>
            </a:r>
            <a:r>
              <a:rPr lang="fr-FR" dirty="0"/>
              <a:t> </a:t>
            </a:r>
            <a:r>
              <a:rPr lang="fr-FR" dirty="0" err="1"/>
              <a:t>different</a:t>
            </a:r>
            <a:r>
              <a:rPr lang="fr-FR" dirty="0"/>
              <a:t> mines have </a:t>
            </a:r>
            <a:r>
              <a:rPr lang="fr-FR" dirty="0" err="1"/>
              <a:t>different</a:t>
            </a:r>
            <a:r>
              <a:rPr lang="fr-FR" dirty="0"/>
              <a:t> </a:t>
            </a:r>
            <a:r>
              <a:rPr lang="fr-FR" dirty="0" err="1"/>
              <a:t>temperatures</a:t>
            </a:r>
            <a:r>
              <a:rPr lang="fr-FR"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Heat</a:t>
            </a:r>
            <a:r>
              <a:rPr lang="fr-FR" dirty="0"/>
              <a:t> </a:t>
            </a:r>
            <a:r>
              <a:rPr lang="fr-FR" dirty="0" err="1"/>
              <a:t>transfers</a:t>
            </a:r>
            <a:r>
              <a:rPr lang="fr-FR" dirty="0"/>
              <a:t> </a:t>
            </a:r>
            <a:r>
              <a:rPr lang="fr-FR" dirty="0" err="1"/>
              <a:t>does’t</a:t>
            </a:r>
            <a:r>
              <a:rPr lang="fr-FR" dirty="0"/>
              <a:t> have a </a:t>
            </a:r>
            <a:r>
              <a:rPr lang="fr-FR" dirty="0" err="1"/>
              <a:t>clear</a:t>
            </a:r>
            <a:r>
              <a:rPr lang="fr-FR" dirty="0"/>
              <a:t> </a:t>
            </a:r>
            <a:r>
              <a:rPr lang="fr-FR" dirty="0" err="1"/>
              <a:t>boundary</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Aim: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Need to guide the </a:t>
            </a:r>
            <a:r>
              <a:rPr lang="fr-FR" dirty="0" err="1"/>
              <a:t>licensing</a:t>
            </a:r>
            <a:r>
              <a:rPr lang="fr-FR" dirty="0"/>
              <a:t> of </a:t>
            </a:r>
            <a:r>
              <a:rPr lang="fr-FR" dirty="0" err="1"/>
              <a:t>heat</a:t>
            </a:r>
            <a:r>
              <a:rPr lang="fr-FR" dirty="0"/>
              <a:t> </a:t>
            </a:r>
            <a:r>
              <a:rPr lang="fr-FR" dirty="0" err="1"/>
              <a:t>through</a:t>
            </a:r>
            <a:r>
              <a:rPr lang="fr-FR" dirty="0"/>
              <a:t> the </a:t>
            </a:r>
            <a:r>
              <a:rPr lang="fr-FR" dirty="0" err="1"/>
              <a:t>development</a:t>
            </a:r>
            <a:r>
              <a:rPr lang="fr-FR" baseline="0" dirty="0"/>
              <a:t> </a:t>
            </a:r>
            <a:r>
              <a:rPr lang="fr-FR" dirty="0"/>
              <a:t>a </a:t>
            </a:r>
            <a:r>
              <a:rPr lang="fr-FR" dirty="0" err="1"/>
              <a:t>predictive</a:t>
            </a:r>
            <a:r>
              <a:rPr lang="fr-FR" dirty="0"/>
              <a:t> </a:t>
            </a:r>
            <a:r>
              <a:rPr lang="fr-FR" dirty="0" err="1"/>
              <a:t>tool</a:t>
            </a:r>
            <a:r>
              <a:rPr lang="fr-FR" dirty="0"/>
              <a:t> for the Coal </a:t>
            </a:r>
            <a:r>
              <a:rPr lang="fr-FR" dirty="0" err="1"/>
              <a:t>authority</a:t>
            </a:r>
            <a:r>
              <a:rPr lang="fr-FR"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latin typeface="+mn-lt"/>
                <a:ea typeface="+mn-ea"/>
                <a:cs typeface="+mn-cs"/>
              </a:rPr>
              <a:t>inform policymaking for </a:t>
            </a:r>
            <a:r>
              <a:rPr lang="en-GB" sz="1200" kern="1200" dirty="0" err="1">
                <a:solidFill>
                  <a:schemeClr val="tx1"/>
                </a:solidFill>
                <a:latin typeface="+mn-lt"/>
                <a:ea typeface="+mn-ea"/>
                <a:cs typeface="+mn-cs"/>
              </a:rPr>
              <a:t>minewater</a:t>
            </a:r>
            <a:r>
              <a:rPr lang="en-GB" sz="1200" kern="1200" dirty="0">
                <a:solidFill>
                  <a:schemeClr val="tx1"/>
                </a:solidFill>
                <a:latin typeface="+mn-lt"/>
                <a:ea typeface="+mn-ea"/>
                <a:cs typeface="+mn-cs"/>
              </a:rPr>
              <a:t> scheme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Fine discretisation of coal beds might be required to produce accurate results </a:t>
            </a:r>
            <a:r>
              <a:rPr lang="en-GB" sz="1200" kern="1200" dirty="0">
                <a:solidFill>
                  <a:schemeClr val="tx1"/>
                </a:solidFill>
                <a:latin typeface="+mn-lt"/>
                <a:ea typeface="+mn-ea"/>
                <a:cs typeface="+mn-cs"/>
                <a:sym typeface="Wingdings" panose="05000000000000000000" pitchFamily="2" charset="2"/>
              </a:rPr>
              <a:t> </a:t>
            </a:r>
            <a:r>
              <a:rPr lang="en-GB" sz="1200" kern="1200" dirty="0">
                <a:solidFill>
                  <a:schemeClr val="tx1"/>
                </a:solidFill>
                <a:latin typeface="+mn-lt"/>
                <a:ea typeface="+mn-ea"/>
                <a:cs typeface="+mn-cs"/>
              </a:rPr>
              <a:t>negative implications for your hypothesis regarding the generic modelling of mine structures?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Show how to address any uncertainties in results:</a:t>
            </a:r>
          </a:p>
          <a:p>
            <a:pPr marL="171450" indent="-171450">
              <a:buFontTx/>
              <a:buChar char="-"/>
            </a:pPr>
            <a:r>
              <a:rPr lang="en-GB" sz="1200" kern="1200" dirty="0">
                <a:solidFill>
                  <a:schemeClr val="tx1"/>
                </a:solidFill>
                <a:latin typeface="+mn-lt"/>
                <a:ea typeface="+mn-ea"/>
                <a:cs typeface="+mn-cs"/>
              </a:rPr>
              <a:t>sensitivity </a:t>
            </a:r>
            <a:r>
              <a:rPr lang="en-GB" sz="1200" kern="1200" dirty="0" err="1">
                <a:solidFill>
                  <a:schemeClr val="tx1"/>
                </a:solidFill>
                <a:latin typeface="+mn-lt"/>
                <a:ea typeface="+mn-ea"/>
                <a:cs typeface="+mn-cs"/>
              </a:rPr>
              <a:t>testings</a:t>
            </a:r>
            <a:r>
              <a:rPr lang="en-GB" sz="1200" kern="1200" dirty="0">
                <a:solidFill>
                  <a:schemeClr val="tx1"/>
                </a:solidFill>
                <a:latin typeface="+mn-lt"/>
                <a:ea typeface="+mn-ea"/>
                <a:cs typeface="+mn-cs"/>
              </a:rPr>
              <a:t> </a:t>
            </a:r>
            <a:r>
              <a:rPr lang="en-GB" sz="1200" kern="1200" dirty="0">
                <a:solidFill>
                  <a:schemeClr val="tx1"/>
                </a:solidFill>
                <a:latin typeface="+mn-lt"/>
                <a:ea typeface="+mn-ea"/>
                <a:cs typeface="+mn-cs"/>
                <a:sym typeface="Wingdings" panose="05000000000000000000" pitchFamily="2" charset="2"/>
              </a:rPr>
              <a:t> how </a:t>
            </a:r>
            <a:r>
              <a:rPr lang="en-GB" sz="1200" kern="1200" dirty="0">
                <a:solidFill>
                  <a:schemeClr val="tx1"/>
                </a:solidFill>
                <a:latin typeface="+mn-lt"/>
                <a:ea typeface="+mn-ea"/>
                <a:cs typeface="+mn-cs"/>
              </a:rPr>
              <a:t>quantify this uncertainty? </a:t>
            </a:r>
            <a:r>
              <a:rPr lang="en-GB" sz="1200" kern="1200" dirty="0">
                <a:solidFill>
                  <a:schemeClr val="tx1"/>
                </a:solidFill>
                <a:latin typeface="+mn-lt"/>
                <a:ea typeface="+mn-ea"/>
                <a:cs typeface="+mn-cs"/>
                <a:sym typeface="Wingdings" panose="05000000000000000000" pitchFamily="2" charset="2"/>
              </a:rPr>
              <a:t> Graphs of i.e. production temperature vs inflow temperature for i.e. different </a:t>
            </a:r>
            <a:r>
              <a:rPr lang="en-GB" sz="1200" kern="1200" dirty="0" err="1">
                <a:solidFill>
                  <a:schemeClr val="tx1"/>
                </a:solidFill>
                <a:latin typeface="+mn-lt"/>
                <a:ea typeface="+mn-ea"/>
                <a:cs typeface="+mn-cs"/>
                <a:sym typeface="Wingdings" panose="05000000000000000000" pitchFamily="2" charset="2"/>
              </a:rPr>
              <a:t>perability</a:t>
            </a:r>
            <a:r>
              <a:rPr lang="en-GB" sz="1200" kern="1200" dirty="0">
                <a:solidFill>
                  <a:schemeClr val="tx1"/>
                </a:solidFill>
                <a:latin typeface="+mn-lt"/>
                <a:ea typeface="+mn-ea"/>
                <a:cs typeface="+mn-cs"/>
                <a:sym typeface="Wingdings" panose="05000000000000000000" pitchFamily="2" charset="2"/>
              </a:rPr>
              <a:t> contrasts</a:t>
            </a:r>
          </a:p>
          <a:p>
            <a:pPr marL="171450" indent="-171450">
              <a:buFontTx/>
              <a:buChar char="-"/>
            </a:pPr>
            <a:r>
              <a:rPr lang="en-GB" sz="1200" kern="1200" dirty="0">
                <a:solidFill>
                  <a:schemeClr val="tx1"/>
                </a:solidFill>
                <a:latin typeface="+mn-lt"/>
                <a:ea typeface="+mn-ea"/>
                <a:cs typeface="+mn-cs"/>
                <a:sym typeface="Wingdings" panose="05000000000000000000" pitchFamily="2" charset="2"/>
              </a:rPr>
              <a:t>Use dimensionless parameters </a:t>
            </a:r>
          </a:p>
          <a:p>
            <a:pPr marL="171450" indent="-171450">
              <a:buFontTx/>
              <a:buChar char="-"/>
            </a:pPr>
            <a:r>
              <a:rPr lang="en-GB" sz="1200" kern="1200" dirty="0">
                <a:solidFill>
                  <a:schemeClr val="tx1"/>
                </a:solidFill>
                <a:latin typeface="+mn-lt"/>
                <a:ea typeface="+mn-ea"/>
                <a:cs typeface="+mn-cs"/>
                <a:sym typeface="Wingdings" panose="05000000000000000000" pitchFamily="2" charset="2"/>
              </a:rPr>
              <a:t>I</a:t>
            </a:r>
            <a:r>
              <a:rPr lang="en-GB" sz="1200" kern="1200" dirty="0">
                <a:solidFill>
                  <a:schemeClr val="tx1"/>
                </a:solidFill>
                <a:latin typeface="+mn-lt"/>
                <a:ea typeface="+mn-ea"/>
                <a:cs typeface="+mn-cs"/>
              </a:rPr>
              <a:t>deally: if analytical solution can be developed (as a function of flow path length, inflow temperature, rock temperature..), create code that uses Bayesian inversion to create probability distribution of the expected water temperature at t=30 years depending on the considered uncertain parameters, </a:t>
            </a:r>
          </a:p>
          <a:p>
            <a:endParaRPr lang="en-GB"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endParaRPr lang="en-GB"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15</a:t>
            </a:fld>
            <a:endParaRPr lang="en-GB"/>
          </a:p>
        </p:txBody>
      </p:sp>
    </p:spTree>
    <p:extLst>
      <p:ext uri="{BB962C8B-B14F-4D97-AF65-F5344CB8AC3E}">
        <p14:creationId xmlns:p14="http://schemas.microsoft.com/office/powerpoint/2010/main" val="2636510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Need</a:t>
            </a:r>
            <a:r>
              <a:rPr lang="fr-FR" dirty="0"/>
              <a:t> to </a:t>
            </a:r>
            <a:r>
              <a:rPr lang="fr-FR" dirty="0" err="1"/>
              <a:t>speak</a:t>
            </a:r>
            <a:r>
              <a:rPr lang="fr-FR" baseline="0" dirty="0"/>
              <a:t> in </a:t>
            </a:r>
            <a:r>
              <a:rPr lang="fr-FR" baseline="0" dirty="0" err="1"/>
              <a:t>terms</a:t>
            </a:r>
            <a:r>
              <a:rPr lang="fr-FR" baseline="0" dirty="0"/>
              <a:t> of flux</a:t>
            </a:r>
          </a:p>
          <a:p>
            <a:r>
              <a:rPr lang="fr-FR" baseline="0" dirty="0"/>
              <a:t>Most of </a:t>
            </a:r>
            <a:r>
              <a:rPr lang="fr-FR" baseline="0" dirty="0" err="1"/>
              <a:t>previous</a:t>
            </a:r>
            <a:r>
              <a:rPr lang="fr-FR" baseline="0" dirty="0"/>
              <a:t> </a:t>
            </a:r>
            <a:r>
              <a:rPr lang="fr-FR" baseline="0" dirty="0" err="1"/>
              <a:t>studies</a:t>
            </a:r>
            <a:r>
              <a:rPr lang="fr-FR" baseline="0" dirty="0"/>
              <a:t> </a:t>
            </a:r>
            <a:r>
              <a:rPr lang="fr-FR" baseline="0" dirty="0" err="1"/>
              <a:t>considered</a:t>
            </a:r>
            <a:r>
              <a:rPr lang="fr-FR" baseline="0" dirty="0"/>
              <a:t> </a:t>
            </a:r>
            <a:r>
              <a:rPr lang="fr-FR" baseline="0" dirty="0" err="1"/>
              <a:t>fixed</a:t>
            </a:r>
            <a:r>
              <a:rPr lang="fr-FR" baseline="0" dirty="0"/>
              <a:t> </a:t>
            </a:r>
            <a:r>
              <a:rPr lang="fr-FR" baseline="0" dirty="0" err="1"/>
              <a:t>temperature</a:t>
            </a:r>
            <a:r>
              <a:rPr lang="fr-FR" baseline="0" dirty="0"/>
              <a:t> at top BC but not correct for </a:t>
            </a:r>
            <a:r>
              <a:rPr lang="fr-FR" baseline="0" dirty="0" err="1"/>
              <a:t>shallow</a:t>
            </a:r>
            <a:r>
              <a:rPr lang="fr-FR" baseline="0" dirty="0"/>
              <a:t> </a:t>
            </a:r>
            <a:r>
              <a:rPr lang="fr-FR" baseline="0" dirty="0" err="1"/>
              <a:t>systems</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Sensitivity</a:t>
            </a:r>
            <a:r>
              <a:rPr lang="fr-FR" sz="1200" dirty="0"/>
              <a:t> </a:t>
            </a:r>
            <a:r>
              <a:rPr lang="fr-FR" sz="1200" dirty="0" err="1"/>
              <a:t>analysis</a:t>
            </a:r>
            <a:r>
              <a:rPr lang="fr-FR" sz="1200" dirty="0"/>
              <a:t> on </a:t>
            </a:r>
            <a:r>
              <a:rPr lang="en-GB" sz="1200" dirty="0"/>
              <a:t>geometrical, technical or numerical parameters</a:t>
            </a:r>
          </a:p>
        </p:txBody>
      </p:sp>
      <p:sp>
        <p:nvSpPr>
          <p:cNvPr id="4" name="Slide Number Placeholder 3"/>
          <p:cNvSpPr>
            <a:spLocks noGrp="1"/>
          </p:cNvSpPr>
          <p:nvPr>
            <p:ph type="sldNum" sz="quarter" idx="10"/>
          </p:nvPr>
        </p:nvSpPr>
        <p:spPr/>
        <p:txBody>
          <a:bodyPr/>
          <a:lstStyle/>
          <a:p>
            <a:fld id="{15E49CE8-1975-48EE-A825-DB645981421A}" type="slidenum">
              <a:rPr lang="en-GB" smtClean="0"/>
              <a:t>22</a:t>
            </a:fld>
            <a:endParaRPr lang="en-GB"/>
          </a:p>
        </p:txBody>
      </p:sp>
    </p:spTree>
    <p:extLst>
      <p:ext uri="{BB962C8B-B14F-4D97-AF65-F5344CB8AC3E}">
        <p14:creationId xmlns:p14="http://schemas.microsoft.com/office/powerpoint/2010/main" val="2104063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Need</a:t>
            </a:r>
            <a:r>
              <a:rPr lang="fr-FR" dirty="0"/>
              <a:t> to </a:t>
            </a:r>
            <a:r>
              <a:rPr lang="fr-FR" dirty="0" err="1"/>
              <a:t>speak</a:t>
            </a:r>
            <a:r>
              <a:rPr lang="fr-FR" baseline="0" dirty="0"/>
              <a:t> in </a:t>
            </a:r>
            <a:r>
              <a:rPr lang="fr-FR" baseline="0" dirty="0" err="1"/>
              <a:t>terms</a:t>
            </a:r>
            <a:r>
              <a:rPr lang="fr-FR" baseline="0" dirty="0"/>
              <a:t> of flux</a:t>
            </a:r>
          </a:p>
          <a:p>
            <a:r>
              <a:rPr lang="fr-FR" baseline="0" dirty="0"/>
              <a:t>Most of </a:t>
            </a:r>
            <a:r>
              <a:rPr lang="fr-FR" baseline="0" dirty="0" err="1"/>
              <a:t>previous</a:t>
            </a:r>
            <a:r>
              <a:rPr lang="fr-FR" baseline="0" dirty="0"/>
              <a:t> </a:t>
            </a:r>
            <a:r>
              <a:rPr lang="fr-FR" baseline="0" dirty="0" err="1"/>
              <a:t>studies</a:t>
            </a:r>
            <a:r>
              <a:rPr lang="fr-FR" baseline="0" dirty="0"/>
              <a:t> </a:t>
            </a:r>
            <a:r>
              <a:rPr lang="fr-FR" baseline="0" dirty="0" err="1"/>
              <a:t>considered</a:t>
            </a:r>
            <a:r>
              <a:rPr lang="fr-FR" baseline="0" dirty="0"/>
              <a:t> </a:t>
            </a:r>
            <a:r>
              <a:rPr lang="fr-FR" baseline="0" dirty="0" err="1"/>
              <a:t>fixed</a:t>
            </a:r>
            <a:r>
              <a:rPr lang="fr-FR" baseline="0" dirty="0"/>
              <a:t> </a:t>
            </a:r>
            <a:r>
              <a:rPr lang="fr-FR" baseline="0" dirty="0" err="1"/>
              <a:t>temperature</a:t>
            </a:r>
            <a:r>
              <a:rPr lang="fr-FR" baseline="0" dirty="0"/>
              <a:t> at top BC but not correct for </a:t>
            </a:r>
            <a:r>
              <a:rPr lang="fr-FR" baseline="0" dirty="0" err="1"/>
              <a:t>shallow</a:t>
            </a:r>
            <a:r>
              <a:rPr lang="fr-FR" baseline="0" dirty="0"/>
              <a:t> </a:t>
            </a:r>
            <a:r>
              <a:rPr lang="fr-FR" baseline="0" dirty="0" err="1"/>
              <a:t>systems</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Sensitivity</a:t>
            </a:r>
            <a:r>
              <a:rPr lang="fr-FR" sz="1200" dirty="0"/>
              <a:t> </a:t>
            </a:r>
            <a:r>
              <a:rPr lang="fr-FR" sz="1200" dirty="0" err="1"/>
              <a:t>analysis</a:t>
            </a:r>
            <a:r>
              <a:rPr lang="fr-FR" sz="1200" dirty="0"/>
              <a:t> on </a:t>
            </a:r>
            <a:r>
              <a:rPr lang="en-GB" sz="1200" dirty="0"/>
              <a:t>geometrical, technical or numerical parameters</a:t>
            </a:r>
          </a:p>
        </p:txBody>
      </p:sp>
      <p:sp>
        <p:nvSpPr>
          <p:cNvPr id="4" name="Slide Number Placeholder 3"/>
          <p:cNvSpPr>
            <a:spLocks noGrp="1"/>
          </p:cNvSpPr>
          <p:nvPr>
            <p:ph type="sldNum" sz="quarter" idx="10"/>
          </p:nvPr>
        </p:nvSpPr>
        <p:spPr/>
        <p:txBody>
          <a:bodyPr/>
          <a:lstStyle/>
          <a:p>
            <a:fld id="{15E49CE8-1975-48EE-A825-DB645981421A}" type="slidenum">
              <a:rPr lang="en-GB" smtClean="0"/>
              <a:t>24</a:t>
            </a:fld>
            <a:endParaRPr lang="en-GB"/>
          </a:p>
        </p:txBody>
      </p:sp>
    </p:spTree>
    <p:extLst>
      <p:ext uri="{BB962C8B-B14F-4D97-AF65-F5344CB8AC3E}">
        <p14:creationId xmlns:p14="http://schemas.microsoft.com/office/powerpoint/2010/main" val="3029665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latin typeface="Segoe UI" panose="020B0502040204020203" pitchFamily="34" charset="0"/>
              </a:rPr>
              <a:t>how much flow is required to supply the necessary heat?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latin typeface="Segoe UI" panose="020B0502040204020203" pitchFamily="34" charset="0"/>
                <a:sym typeface="Wingdings" panose="05000000000000000000" pitchFamily="2" charset="2"/>
              </a:rPr>
              <a:t> </a:t>
            </a:r>
            <a:r>
              <a:rPr lang="en-GB" dirty="0">
                <a:solidFill>
                  <a:srgbClr val="000000"/>
                </a:solidFill>
                <a:latin typeface="Segoe UI" panose="020B0502040204020203" pitchFamily="34" charset="0"/>
              </a:rPr>
              <a:t>preliminary conclusion as to whether that flow rate is realistic for naturally occurring groundwater conditions.</a:t>
            </a:r>
            <a:endParaRPr lang="en-GB" dirty="0">
              <a:solidFill>
                <a:prstClr val="black"/>
              </a:solidFill>
              <a:latin typeface="Segoe UI" panose="020B0502040204020203" pitchFamily="34" charset="0"/>
            </a:endParaRP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25</a:t>
            </a:fld>
            <a:endParaRPr lang="en-GB"/>
          </a:p>
        </p:txBody>
      </p:sp>
    </p:spTree>
    <p:extLst>
      <p:ext uri="{BB962C8B-B14F-4D97-AF65-F5344CB8AC3E}">
        <p14:creationId xmlns:p14="http://schemas.microsoft.com/office/powerpoint/2010/main" val="347197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Modeling</a:t>
            </a:r>
            <a:r>
              <a:rPr lang="en-GB" sz="1200" kern="1200" dirty="0">
                <a:solidFill>
                  <a:schemeClr val="tx1"/>
                </a:solidFill>
                <a:effectLst/>
                <a:latin typeface="+mn-lt"/>
                <a:ea typeface="+mn-ea"/>
                <a:cs typeface="+mn-cs"/>
              </a:rPr>
              <a:t> of mines done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Both generic cases and specific case study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Both for tunnels</a:t>
            </a:r>
            <a:r>
              <a:rPr lang="en-GB" sz="1200" kern="1200" baseline="0" dirty="0">
                <a:solidFill>
                  <a:schemeClr val="tx1"/>
                </a:solidFill>
                <a:effectLst/>
                <a:latin typeface="+mn-lt"/>
                <a:ea typeface="+mn-ea"/>
                <a:cs typeface="+mn-cs"/>
              </a:rPr>
              <a:t> / workings systems</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Raymond and </a:t>
            </a:r>
            <a:r>
              <a:rPr lang="en-GB" sz="1200" kern="1200" dirty="0" err="1">
                <a:solidFill>
                  <a:schemeClr val="tx1"/>
                </a:solidFill>
                <a:effectLst/>
                <a:latin typeface="+mn-lt"/>
                <a:ea typeface="+mn-ea"/>
                <a:cs typeface="+mn-cs"/>
              </a:rPr>
              <a:t>Therrien</a:t>
            </a:r>
            <a:r>
              <a:rPr lang="en-GB" sz="1200" kern="1200" dirty="0">
                <a:solidFill>
                  <a:schemeClr val="tx1"/>
                </a:solidFill>
                <a:effectLst/>
                <a:latin typeface="+mn-lt"/>
                <a:ea typeface="+mn-ea"/>
                <a:cs typeface="+mn-cs"/>
              </a:rPr>
              <a:t>: quite complex and global modelling approach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effectLst/>
                <a:latin typeface="+mn-lt"/>
                <a:ea typeface="+mn-ea"/>
                <a:cs typeface="+mn-cs"/>
              </a:rPr>
              <a:t>Difficulty in mine systems (which differs from usual aquifers) is the necessity to solve for water, heat and mass transport in a system composed of a porous media (Darcy flow) and open void (pipe flow) that can lead to numerical instability.</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Has been overcome by combining</a:t>
            </a:r>
            <a:r>
              <a:rPr lang="en-GB" sz="1200" kern="1200" baseline="0" dirty="0">
                <a:solidFill>
                  <a:schemeClr val="tx1"/>
                </a:solidFill>
                <a:effectLst/>
                <a:latin typeface="+mn-lt"/>
                <a:ea typeface="+mn-ea"/>
                <a:cs typeface="+mn-cs"/>
              </a:rPr>
              <a:t> 1D, 2D and 3D elements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effectLst/>
                <a:latin typeface="+mn-lt"/>
                <a:ea typeface="+mn-ea"/>
                <a:cs typeface="+mn-cs"/>
              </a:rPr>
              <a:t>But don’t</a:t>
            </a:r>
            <a:r>
              <a:rPr lang="en-GB" sz="1200" dirty="0">
                <a:ea typeface="Times New Roman" panose="02020603050405020304" pitchFamily="18" charset="0"/>
                <a:cs typeface="Times New Roman" panose="02020603050405020304" pitchFamily="18" charset="0"/>
              </a:rPr>
              <a:t> evaluate the contribution of each parameter (assume all heat comes from heat flux)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lang="en-GB"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26</a:t>
            </a:fld>
            <a:endParaRPr lang="en-GB"/>
          </a:p>
        </p:txBody>
      </p:sp>
    </p:spTree>
    <p:extLst>
      <p:ext uri="{BB962C8B-B14F-4D97-AF65-F5344CB8AC3E}">
        <p14:creationId xmlns:p14="http://schemas.microsoft.com/office/powerpoint/2010/main" val="2662213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Why is it important? </a:t>
            </a:r>
            <a:r>
              <a:rPr lang="en-US" sz="1200" kern="1200" dirty="0" err="1">
                <a:solidFill>
                  <a:schemeClr val="tx1"/>
                </a:solidFill>
                <a:effectLst/>
                <a:latin typeface="+mn-lt"/>
                <a:ea typeface="+mn-ea"/>
                <a:cs typeface="+mn-cs"/>
              </a:rPr>
              <a:t>Minewater</a:t>
            </a:r>
            <a:r>
              <a:rPr lang="en-US" sz="1200" kern="1200" dirty="0">
                <a:solidFill>
                  <a:schemeClr val="tx1"/>
                </a:solidFill>
                <a:effectLst/>
                <a:latin typeface="+mn-lt"/>
                <a:ea typeface="+mn-ea"/>
                <a:cs typeface="+mn-cs"/>
              </a:rPr>
              <a:t> geothermal has massive potential:</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Co-location with population density : </a:t>
            </a:r>
            <a:r>
              <a:rPr lang="en-GB" sz="1200" kern="1200" dirty="0">
                <a:solidFill>
                  <a:schemeClr val="tx1"/>
                </a:solidFill>
                <a:effectLst/>
                <a:latin typeface="+mn-lt"/>
                <a:ea typeface="+mn-ea"/>
                <a:cs typeface="+mn-cs"/>
              </a:rPr>
              <a:t>Most of the UK and Scotland have underground coal workings (</a:t>
            </a:r>
            <a:r>
              <a:rPr lang="fr-FR" sz="1200" dirty="0"/>
              <a:t>9% of UK population </a:t>
            </a:r>
            <a:r>
              <a:rPr lang="fr-FR" sz="1200" dirty="0" err="1"/>
              <a:t>located</a:t>
            </a:r>
            <a:r>
              <a:rPr lang="fr-FR" sz="1200" dirty="0"/>
              <a:t> </a:t>
            </a:r>
            <a:r>
              <a:rPr lang="fr-FR" sz="1200" dirty="0" err="1"/>
              <a:t>above</a:t>
            </a:r>
            <a:r>
              <a:rPr lang="fr-FR" sz="1200" dirty="0"/>
              <a:t> </a:t>
            </a:r>
            <a:r>
              <a:rPr lang="fr-FR" sz="1200" dirty="0" err="1"/>
              <a:t>abandonned</a:t>
            </a:r>
            <a:r>
              <a:rPr lang="fr-FR" sz="1200" dirty="0"/>
              <a:t> </a:t>
            </a:r>
            <a:r>
              <a:rPr lang="fr-FR" sz="1200" dirty="0" err="1"/>
              <a:t>coal</a:t>
            </a:r>
            <a:r>
              <a:rPr lang="fr-FR" sz="1200" dirty="0"/>
              <a:t> mines)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kern="1200" dirty="0" err="1">
                <a:solidFill>
                  <a:schemeClr val="tx1"/>
                </a:solidFill>
                <a:effectLst/>
                <a:latin typeface="+mn-lt"/>
                <a:ea typeface="+mn-ea"/>
                <a:cs typeface="+mn-cs"/>
              </a:rPr>
              <a:t>Potential</a:t>
            </a:r>
            <a:r>
              <a:rPr lang="fr-FR" sz="1200" kern="120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regeneration of mining communities</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Now all abandoned and flooded as pumping ceased </a:t>
            </a:r>
            <a:r>
              <a:rPr lang="en-GB" sz="1200" kern="1200" dirty="0">
                <a:solidFill>
                  <a:schemeClr val="tx1"/>
                </a:solidFill>
                <a:effectLst/>
                <a:latin typeface="+mn-lt"/>
                <a:ea typeface="+mn-ea"/>
                <a:cs typeface="+mn-cs"/>
                <a:sym typeface="Wingdings" panose="05000000000000000000" pitchFamily="2" charset="2"/>
              </a:rPr>
              <a:t> </a:t>
            </a:r>
            <a:r>
              <a:rPr lang="en-GB" sz="1200" dirty="0"/>
              <a:t>Existing 12-20 °C resource at 200-800m depth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Making use of existing mine legacy (and potential liability for the CA) = </a:t>
            </a:r>
            <a:r>
              <a:rPr lang="en-GB" baseline="0" dirty="0"/>
              <a:t>Mine closed but could still be mined for heat, as flooded, and </a:t>
            </a:r>
            <a:r>
              <a:rPr lang="en-GB" sz="1200" dirty="0"/>
              <a:t>pumping already implemented (</a:t>
            </a:r>
            <a:r>
              <a:rPr lang="fr-FR" sz="1200" dirty="0"/>
              <a:t>Coal </a:t>
            </a:r>
            <a:r>
              <a:rPr lang="fr-FR" sz="1200" dirty="0" err="1"/>
              <a:t>Authority</a:t>
            </a:r>
            <a:r>
              <a:rPr lang="fr-FR" sz="1200"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a:t>Coal authority interest – finance pumping fees they are responsible for (avoid mine-water surface contamination)</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How much primary energy usage goes to heating in the UK = 50 %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Fiona estimated that this warm water could provide 7% of UK requirement of heat </a:t>
            </a:r>
            <a:r>
              <a:rPr lang="en-GB" sz="1200" kern="1200" dirty="0">
                <a:solidFill>
                  <a:schemeClr val="tx1"/>
                </a:solidFill>
                <a:effectLst/>
                <a:latin typeface="+mn-lt"/>
                <a:ea typeface="+mn-ea"/>
                <a:cs typeface="+mn-cs"/>
                <a:sym typeface="Wingdings" panose="05000000000000000000" pitchFamily="2" charset="2"/>
              </a:rPr>
              <a:t> </a:t>
            </a:r>
            <a:r>
              <a:rPr lang="en-GB" sz="1200" kern="1200" dirty="0">
                <a:solidFill>
                  <a:schemeClr val="tx1"/>
                </a:solidFill>
                <a:effectLst/>
                <a:latin typeface="+mn-lt"/>
                <a:ea typeface="+mn-ea"/>
                <a:cs typeface="+mn-cs"/>
              </a:rPr>
              <a:t>could participate to the UK target to decarbonizing heat and meet the 2024 requirement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A few case studies of GSHP on coal mines already exist worldwide, including 2 implemented systems in the UK and Scotland. </a:t>
            </a:r>
          </a:p>
          <a:p>
            <a:r>
              <a:rPr lang="en-GB" sz="1200" b="0" i="0" u="none" strike="noStrike" kern="1200" baseline="0" dirty="0">
                <a:solidFill>
                  <a:schemeClr val="tx1"/>
                </a:solidFill>
                <a:latin typeface="+mn-lt"/>
                <a:ea typeface="+mn-ea"/>
                <a:cs typeface="+mn-cs"/>
              </a:rPr>
              <a:t>	- At Heerlen, abandoned mines are used to deliver space heating and cooling to around 200,000 m2 of mixed use new and retrofit buildings via a 7-km-long heat network</a:t>
            </a:r>
          </a:p>
          <a:p>
            <a:r>
              <a:rPr lang="en-GB" sz="1200" b="0" i="0" u="none" strike="noStrike" kern="1200" baseline="0" dirty="0">
                <a:solidFill>
                  <a:schemeClr val="tx1"/>
                </a:solidFill>
                <a:latin typeface="+mn-lt"/>
                <a:ea typeface="+mn-ea"/>
                <a:cs typeface="+mn-cs"/>
              </a:rPr>
              <a:t>	-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Shettleston</a:t>
            </a:r>
            <a:r>
              <a:rPr lang="en-US" sz="1200" kern="1200" dirty="0">
                <a:solidFill>
                  <a:schemeClr val="tx1"/>
                </a:solidFill>
                <a:effectLst/>
                <a:latin typeface="+mn-lt"/>
                <a:ea typeface="+mn-ea"/>
                <a:cs typeface="+mn-cs"/>
              </a:rPr>
              <a:t>, where at least 6 seams have been mined, the water is heated to 55°C through a heat exchanger, to provide heat to 16 dwellings. </a:t>
            </a:r>
          </a:p>
          <a:p>
            <a:r>
              <a:rPr lang="en-US" sz="1200" kern="1200" dirty="0">
                <a:solidFill>
                  <a:schemeClr val="tx1"/>
                </a:solidFill>
                <a:effectLst/>
                <a:latin typeface="+mn-lt"/>
                <a:ea typeface="+mn-ea"/>
                <a:cs typeface="+mn-cs"/>
              </a:rPr>
              <a:t>	-  In </a:t>
            </a:r>
            <a:r>
              <a:rPr lang="en-US" sz="1200" kern="1200" dirty="0" err="1">
                <a:solidFill>
                  <a:schemeClr val="tx1"/>
                </a:solidFill>
                <a:effectLst/>
                <a:latin typeface="+mn-lt"/>
                <a:ea typeface="+mn-ea"/>
                <a:cs typeface="+mn-cs"/>
              </a:rPr>
              <a:t>Lumphinnans</a:t>
            </a:r>
            <a:r>
              <a:rPr lang="en-US" sz="1200" kern="1200" dirty="0">
                <a:solidFill>
                  <a:schemeClr val="tx1"/>
                </a:solidFill>
                <a:effectLst/>
                <a:latin typeface="+mn-lt"/>
                <a:ea typeface="+mn-ea"/>
                <a:cs typeface="+mn-cs"/>
              </a:rPr>
              <a:t>, at least 11 seams belonging to the Lower Carboniferous Limestone Coal Group have been mined (including the uppermost Lochgelly Black Band Ironstone, the Seven Foot Seam, the </a:t>
            </a:r>
            <a:r>
              <a:rPr lang="en-US" sz="1200" kern="1200" dirty="0" err="1">
                <a:solidFill>
                  <a:schemeClr val="tx1"/>
                </a:solidFill>
                <a:effectLst/>
                <a:latin typeface="+mn-lt"/>
                <a:ea typeface="+mn-ea"/>
                <a:cs typeface="+mn-cs"/>
              </a:rPr>
              <a:t>Kelty</a:t>
            </a:r>
            <a:r>
              <a:rPr lang="en-US" sz="1200" kern="1200" dirty="0">
                <a:solidFill>
                  <a:schemeClr val="tx1"/>
                </a:solidFill>
                <a:effectLst/>
                <a:latin typeface="+mn-lt"/>
                <a:ea typeface="+mn-ea"/>
                <a:cs typeface="+mn-cs"/>
              </a:rPr>
              <a:t> Main, the Jersey or Diamond Seam and the </a:t>
            </a:r>
            <a:r>
              <a:rPr lang="en-US" sz="1200" kern="1200" dirty="0" err="1">
                <a:solidFill>
                  <a:schemeClr val="tx1"/>
                </a:solidFill>
                <a:effectLst/>
                <a:latin typeface="+mn-lt"/>
                <a:ea typeface="+mn-ea"/>
                <a:cs typeface="+mn-cs"/>
              </a:rPr>
              <a:t>Swallowdrum</a:t>
            </a:r>
            <a:r>
              <a:rPr lang="en-US" sz="1200" kern="1200" dirty="0">
                <a:solidFill>
                  <a:schemeClr val="tx1"/>
                </a:solidFill>
                <a:effectLst/>
                <a:latin typeface="+mn-lt"/>
                <a:ea typeface="+mn-ea"/>
                <a:cs typeface="+mn-cs"/>
              </a:rPr>
              <a:t> (Burke 1999)).</a:t>
            </a:r>
            <a:endParaRPr lang="en-GB" sz="1200" kern="1200" dirty="0">
              <a:solidFill>
                <a:schemeClr val="tx1"/>
              </a:solidFill>
              <a:effectLst/>
              <a:latin typeface="+mn-lt"/>
              <a:ea typeface="+mn-ea"/>
              <a:cs typeface="+mn-cs"/>
            </a:endParaRP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How </a:t>
            </a:r>
            <a:r>
              <a:rPr lang="fr-FR" dirty="0" err="1"/>
              <a:t>does</a:t>
            </a:r>
            <a:r>
              <a:rPr lang="fr-FR" dirty="0"/>
              <a:t> </a:t>
            </a:r>
            <a:r>
              <a:rPr lang="fr-FR" dirty="0" err="1"/>
              <a:t>this</a:t>
            </a:r>
            <a:r>
              <a:rPr lang="fr-FR" dirty="0"/>
              <a:t> </a:t>
            </a:r>
            <a:r>
              <a:rPr lang="fr-FR" dirty="0" err="1"/>
              <a:t>work</a:t>
            </a:r>
            <a:r>
              <a:rPr lang="fr-FR" dirty="0"/>
              <a:t>? </a:t>
            </a:r>
            <a:r>
              <a:rPr lang="en-GB" sz="1200" dirty="0"/>
              <a:t>Open-loop GSHP systems - </a:t>
            </a:r>
            <a:r>
              <a:rPr lang="en-GB" sz="1200" kern="1200" dirty="0">
                <a:solidFill>
                  <a:schemeClr val="tx1"/>
                </a:solidFill>
                <a:effectLst/>
                <a:latin typeface="+mn-lt"/>
                <a:ea typeface="+mn-ea"/>
                <a:cs typeface="+mn-cs"/>
              </a:rPr>
              <a:t>Can be used for space / hot water heating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Warm water can </a:t>
            </a:r>
            <a:r>
              <a:rPr lang="fr-FR" dirty="0" err="1"/>
              <a:t>be</a:t>
            </a:r>
            <a:r>
              <a:rPr lang="fr-FR" dirty="0"/>
              <a:t> </a:t>
            </a:r>
            <a:r>
              <a:rPr lang="fr-FR" dirty="0" err="1"/>
              <a:t>extracted</a:t>
            </a:r>
            <a:r>
              <a:rPr lang="fr-FR" dirty="0"/>
              <a:t> at high rates </a:t>
            </a:r>
            <a:r>
              <a:rPr lang="fr-FR" dirty="0" err="1"/>
              <a:t>from</a:t>
            </a:r>
            <a:r>
              <a:rPr lang="fr-FR" dirty="0"/>
              <a:t> </a:t>
            </a:r>
            <a:r>
              <a:rPr lang="fr-FR" dirty="0" err="1"/>
              <a:t>enhanced-permeability</a:t>
            </a:r>
            <a:r>
              <a:rPr lang="fr-FR" dirty="0"/>
              <a:t> </a:t>
            </a:r>
            <a:r>
              <a:rPr lang="fr-FR" dirty="0" err="1"/>
              <a:t>reservoirs</a:t>
            </a:r>
            <a:r>
              <a:rPr lang="fr-FR" dirty="0"/>
              <a:t> </a:t>
            </a:r>
            <a:r>
              <a:rPr lang="fr-FR" dirty="0" err="1"/>
              <a:t>because</a:t>
            </a:r>
            <a:r>
              <a:rPr lang="fr-FR" dirty="0"/>
              <a:t> large </a:t>
            </a:r>
            <a:r>
              <a:rPr lang="fr-FR" dirty="0" err="1"/>
              <a:t>voids</a:t>
            </a:r>
            <a:r>
              <a:rPr lang="fr-FR" dirty="0"/>
              <a:t>.</a:t>
            </a:r>
          </a:p>
          <a:p>
            <a:pPr marL="171450" indent="-171450">
              <a:buFontTx/>
              <a:buChar char="-"/>
            </a:pPr>
            <a:r>
              <a:rPr lang="fr-FR" dirty="0"/>
              <a:t>In the UK, </a:t>
            </a:r>
            <a:r>
              <a:rPr lang="fr-FR" dirty="0" err="1"/>
              <a:t>those</a:t>
            </a:r>
            <a:r>
              <a:rPr lang="fr-FR" dirty="0"/>
              <a:t> </a:t>
            </a:r>
            <a:r>
              <a:rPr lang="fr-FR" dirty="0" err="1"/>
              <a:t>voids</a:t>
            </a:r>
            <a:r>
              <a:rPr lang="fr-FR" dirty="0"/>
              <a:t> (mine </a:t>
            </a:r>
            <a:r>
              <a:rPr lang="fr-FR" dirty="0" err="1"/>
              <a:t>shafts</a:t>
            </a:r>
            <a:r>
              <a:rPr lang="fr-FR" dirty="0"/>
              <a:t>, tunnels, </a:t>
            </a:r>
            <a:r>
              <a:rPr lang="fr-FR" dirty="0" err="1"/>
              <a:t>workings</a:t>
            </a:r>
            <a:r>
              <a:rPr lang="fr-FR" dirty="0"/>
              <a:t>)  are in the </a:t>
            </a:r>
            <a:r>
              <a:rPr lang="fr-FR" dirty="0" err="1"/>
              <a:t>coal</a:t>
            </a:r>
            <a:r>
              <a:rPr lang="fr-FR" dirty="0"/>
              <a:t> </a:t>
            </a:r>
            <a:r>
              <a:rPr lang="fr-FR" dirty="0" err="1"/>
              <a:t>measures</a:t>
            </a:r>
            <a:r>
              <a:rPr lang="fr-FR" dirty="0"/>
              <a:t> (</a:t>
            </a:r>
            <a:r>
              <a:rPr lang="fr-FR" dirty="0" err="1"/>
              <a:t>shallow</a:t>
            </a:r>
            <a:r>
              <a:rPr lang="fr-FR" dirty="0"/>
              <a:t> </a:t>
            </a:r>
            <a:r>
              <a:rPr lang="fr-FR" dirty="0" err="1"/>
              <a:t>early</a:t>
            </a:r>
            <a:r>
              <a:rPr lang="fr-FR" dirty="0"/>
              <a:t> </a:t>
            </a:r>
            <a:r>
              <a:rPr lang="fr-FR" dirty="0" err="1"/>
              <a:t>mining</a:t>
            </a:r>
            <a:r>
              <a:rPr lang="fr-FR" dirty="0"/>
              <a:t>) and down to 800 m </a:t>
            </a:r>
            <a:r>
              <a:rPr lang="fr-FR" dirty="0" err="1"/>
              <a:t>depth</a:t>
            </a:r>
            <a:r>
              <a:rPr lang="fr-FR" dirty="0"/>
              <a:t> (LCR</a:t>
            </a:r>
            <a:r>
              <a:rPr lang="en-GB" dirty="0"/>
              <a:t>, deep mining)</a:t>
            </a:r>
          </a:p>
          <a:p>
            <a:pPr marL="171450" indent="-171450">
              <a:buFontTx/>
              <a:buChar char="-"/>
            </a:pPr>
            <a:r>
              <a:rPr lang="en-GB" dirty="0"/>
              <a:t>GSHP used to extract heat from the ground or from the water using open-loop systems.</a:t>
            </a:r>
          </a:p>
          <a:p>
            <a:pPr marL="171450" lvl="0" indent="-171450">
              <a:buFontTx/>
              <a:buChar char="-"/>
            </a:pPr>
            <a:r>
              <a:rPr lang="en-GB" dirty="0"/>
              <a:t>Injection/production of cold/hot water can be reversed seasonally. Proven to increase the system lifetime.</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Extracting water can induce inflow of recharge water (from infiltration, lateral aquifers), or re-injection can be performed. </a:t>
            </a:r>
            <a:r>
              <a:rPr lang="en-GB" sz="1200" kern="1200" dirty="0">
                <a:solidFill>
                  <a:schemeClr val="tx1"/>
                </a:solidFill>
                <a:effectLst/>
                <a:latin typeface="+mn-lt"/>
                <a:ea typeface="+mn-ea"/>
                <a:cs typeface="+mn-cs"/>
                <a:sym typeface="Wingdings" panose="05000000000000000000" pitchFamily="2" charset="2"/>
              </a:rPr>
              <a:t> </a:t>
            </a:r>
            <a:r>
              <a:rPr lang="en-GB" sz="1200" b="1" kern="1200" dirty="0">
                <a:solidFill>
                  <a:schemeClr val="tx1"/>
                </a:solidFill>
                <a:effectLst/>
                <a:latin typeface="+mn-lt"/>
                <a:ea typeface="+mn-ea"/>
                <a:cs typeface="+mn-cs"/>
                <a:sym typeface="Wingdings" panose="05000000000000000000" pitchFamily="2" charset="2"/>
              </a:rPr>
              <a:t>Need to know how fast heat is recharged</a:t>
            </a:r>
            <a:endParaRPr lang="en-GB" sz="1200" b="1" kern="1200" dirty="0">
              <a:solidFill>
                <a:schemeClr val="tx1"/>
              </a:solidFill>
              <a:effectLst/>
              <a:latin typeface="+mn-lt"/>
              <a:ea typeface="+mn-ea"/>
              <a:cs typeface="+mn-cs"/>
            </a:endParaRPr>
          </a:p>
          <a:p>
            <a:endParaRPr lang="en-US" sz="1200" dirty="0"/>
          </a:p>
          <a:p>
            <a:endParaRPr lang="fr-FR" dirty="0"/>
          </a:p>
        </p:txBody>
      </p:sp>
      <p:sp>
        <p:nvSpPr>
          <p:cNvPr id="4" name="Slide Number Placeholder 3"/>
          <p:cNvSpPr>
            <a:spLocks noGrp="1"/>
          </p:cNvSpPr>
          <p:nvPr>
            <p:ph type="sldNum" sz="quarter" idx="10"/>
          </p:nvPr>
        </p:nvSpPr>
        <p:spPr/>
        <p:txBody>
          <a:bodyPr/>
          <a:lstStyle/>
          <a:p>
            <a:fld id="{15E49CE8-1975-48EE-A825-DB645981421A}" type="slidenum">
              <a:rPr lang="en-GB" smtClean="0"/>
              <a:t>2</a:t>
            </a:fld>
            <a:endParaRPr lang="en-GB"/>
          </a:p>
        </p:txBody>
      </p:sp>
    </p:spTree>
    <p:extLst>
      <p:ext uri="{BB962C8B-B14F-4D97-AF65-F5344CB8AC3E}">
        <p14:creationId xmlns:p14="http://schemas.microsoft.com/office/powerpoint/2010/main" val="1089488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What is the time necessary for water to heat up and what is the geothermal potential of mines?</a:t>
            </a:r>
          </a:p>
          <a:p>
            <a:r>
              <a:rPr lang="en-GB" sz="1200" kern="1200" dirty="0">
                <a:solidFill>
                  <a:schemeClr val="tx1"/>
                </a:solidFill>
                <a:effectLst/>
                <a:latin typeface="+mn-lt"/>
                <a:ea typeface="+mn-ea"/>
                <a:cs typeface="+mn-cs"/>
              </a:rPr>
              <a:t>Based on calibrated model, evaluation of the recharge rate / heat recovery rate of mine water. How long can it be sustained? what is the footprint area for providing heat for domestic heating? </a:t>
            </a:r>
          </a:p>
        </p:txBody>
      </p:sp>
      <p:sp>
        <p:nvSpPr>
          <p:cNvPr id="4" name="Slide Number Placeholder 3"/>
          <p:cNvSpPr>
            <a:spLocks noGrp="1"/>
          </p:cNvSpPr>
          <p:nvPr>
            <p:ph type="sldNum" sz="quarter" idx="10"/>
          </p:nvPr>
        </p:nvSpPr>
        <p:spPr/>
        <p:txBody>
          <a:bodyPr/>
          <a:lstStyle/>
          <a:p>
            <a:fld id="{15E49CE8-1975-48EE-A825-DB645981421A}" type="slidenum">
              <a:rPr lang="en-GB" smtClean="0"/>
              <a:t>29</a:t>
            </a:fld>
            <a:endParaRPr lang="en-GB"/>
          </a:p>
        </p:txBody>
      </p:sp>
    </p:spTree>
    <p:extLst>
      <p:ext uri="{BB962C8B-B14F-4D97-AF65-F5344CB8AC3E}">
        <p14:creationId xmlns:p14="http://schemas.microsoft.com/office/powerpoint/2010/main" val="126821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What is the time necessary for water to heat up and what is the geothermal potential of mines?</a:t>
            </a:r>
          </a:p>
          <a:p>
            <a:r>
              <a:rPr lang="en-GB" sz="1200" kern="1200" dirty="0">
                <a:solidFill>
                  <a:schemeClr val="tx1"/>
                </a:solidFill>
                <a:effectLst/>
                <a:latin typeface="+mn-lt"/>
                <a:ea typeface="+mn-ea"/>
                <a:cs typeface="+mn-cs"/>
              </a:rPr>
              <a:t>Based on calibrated model, evaluation of the recharge rate / heat recovery rate of mine water. How long can it be sustained? what is the footprint area for providing heat for domestic heating? </a:t>
            </a:r>
          </a:p>
        </p:txBody>
      </p:sp>
      <p:sp>
        <p:nvSpPr>
          <p:cNvPr id="4" name="Slide Number Placeholder 3"/>
          <p:cNvSpPr>
            <a:spLocks noGrp="1"/>
          </p:cNvSpPr>
          <p:nvPr>
            <p:ph type="sldNum" sz="quarter" idx="10"/>
          </p:nvPr>
        </p:nvSpPr>
        <p:spPr/>
        <p:txBody>
          <a:bodyPr/>
          <a:lstStyle/>
          <a:p>
            <a:fld id="{15E49CE8-1975-48EE-A825-DB645981421A}" type="slidenum">
              <a:rPr lang="en-GB" smtClean="0"/>
              <a:t>30</a:t>
            </a:fld>
            <a:endParaRPr lang="en-GB"/>
          </a:p>
        </p:txBody>
      </p:sp>
    </p:spTree>
    <p:extLst>
      <p:ext uri="{BB962C8B-B14F-4D97-AF65-F5344CB8AC3E}">
        <p14:creationId xmlns:p14="http://schemas.microsoft.com/office/powerpoint/2010/main" val="184155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mn-lt"/>
                <a:ea typeface="+mn-ea"/>
                <a:cs typeface="+mn-cs"/>
              </a:rPr>
              <a:t>However, a recent study showed that there is no clear correlation between temperature and depth, in the measurements taken in shafts and boreholes of several mines. </a:t>
            </a:r>
          </a:p>
          <a:p>
            <a:r>
              <a:rPr lang="en-GB" sz="1600" kern="1200" dirty="0">
                <a:solidFill>
                  <a:schemeClr val="tx1"/>
                </a:solidFill>
                <a:effectLst/>
                <a:latin typeface="+mn-lt"/>
                <a:ea typeface="+mn-ea"/>
                <a:cs typeface="+mn-cs"/>
              </a:rPr>
              <a:t>So the temperature in mines does not only depends on the geothermal gradient,</a:t>
            </a:r>
          </a:p>
          <a:p>
            <a:r>
              <a:rPr lang="en-GB" sz="1600" kern="1200" dirty="0">
                <a:solidFill>
                  <a:schemeClr val="tx1"/>
                </a:solidFill>
                <a:effectLst/>
                <a:latin typeface="+mn-lt"/>
                <a:ea typeface="+mn-ea"/>
                <a:cs typeface="+mn-cs"/>
              </a:rPr>
              <a:t>However, it is essential to understand from where the heat comes from to estimate the long-term potential and suitability of heat production from coal </a:t>
            </a:r>
            <a:r>
              <a:rPr lang="en-GB" sz="1600" b="1" kern="1200" dirty="0">
                <a:solidFill>
                  <a:schemeClr val="tx1"/>
                </a:solidFill>
                <a:effectLst/>
                <a:latin typeface="+mn-lt"/>
                <a:ea typeface="+mn-ea"/>
                <a:cs typeface="+mn-cs"/>
              </a:rPr>
              <a:t>mine = how fast will the heat be replenished </a:t>
            </a:r>
            <a:r>
              <a:rPr lang="en-GB" sz="1600" kern="1200" dirty="0">
                <a:solidFill>
                  <a:schemeClr val="tx1"/>
                </a:solidFill>
                <a:effectLst/>
                <a:latin typeface="+mn-lt"/>
                <a:ea typeface="+mn-ea"/>
                <a:cs typeface="+mn-cs"/>
              </a:rPr>
              <a:t>= need to get a better understanding of the source of heat and recharge mechanisms,</a:t>
            </a:r>
          </a:p>
          <a:p>
            <a:endParaRPr lang="en-GB" sz="16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research will involve numerical modelling of mines, calibrated and validated using real data from 2 different areas:</a:t>
            </a:r>
          </a:p>
          <a:p>
            <a:pPr lvl="0"/>
            <a:r>
              <a:rPr lang="en-GB" sz="1200" kern="1200" dirty="0">
                <a:solidFill>
                  <a:schemeClr val="tx1"/>
                </a:solidFill>
                <a:effectLst/>
                <a:latin typeface="+mn-lt"/>
                <a:ea typeface="+mn-ea"/>
                <a:cs typeface="+mn-cs"/>
              </a:rPr>
              <a:t>- Bilston Glen in Scotland</a:t>
            </a:r>
          </a:p>
          <a:p>
            <a:pPr lvl="0"/>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Dawdon</a:t>
            </a:r>
            <a:r>
              <a:rPr lang="en-GB" sz="1200" kern="1200" dirty="0">
                <a:solidFill>
                  <a:schemeClr val="tx1"/>
                </a:solidFill>
                <a:effectLst/>
                <a:latin typeface="+mn-lt"/>
                <a:ea typeface="+mn-ea"/>
                <a:cs typeface="+mn-cs"/>
              </a:rPr>
              <a:t> in NE England</a:t>
            </a:r>
          </a:p>
          <a:p>
            <a:pPr marL="0" indent="0">
              <a:lnSpc>
                <a:spcPct val="107000"/>
              </a:lnSpc>
              <a:spcAft>
                <a:spcPts val="800"/>
              </a:spcAft>
              <a:buFont typeface="Wingdings" panose="05000000000000000000" pitchFamily="2" charset="2"/>
              <a:buNone/>
            </a:pPr>
            <a:endParaRPr lang="en-GB" sz="1600" i="1"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Font typeface="Wingdings" panose="05000000000000000000" pitchFamily="2" charset="2"/>
              <a:buNone/>
            </a:pPr>
            <a:endParaRPr lang="en-GB" sz="1600" i="1" dirty="0">
              <a:latin typeface="Calibri" panose="020F0502020204030204" pitchFamily="34" charset="0"/>
              <a:ea typeface="Times New Roman" panose="02020603050405020304" pitchFamily="18"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Objective 1: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create hydrological/thermal conceptual model(s) of flooded coal mines to identify the main controls on mines temperatures.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develop a numerical approaches able to discriminate between the contribution from different types of heat fluxes induced by heat extraction and heat/water recovery</a:t>
            </a: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 Objective 2: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determine the thermal state of a mine after a period of mining and flooding.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assess the initial temperature distribution within a mine to evaluate its original heat potential</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 Objective 3: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assess the key features in mine plans having significant impact on the heat depletion and rate of energy recharge at the scale of a mine or network of interconnected mines</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create representative but simplified model of mine workings will be developed in order to assess the potential of mines, in terms of energy storage/heat capacity.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define the extent of the area impacted by heat extraction around the production well, depending on the mine structure. </a:t>
            </a:r>
            <a:endParaRPr lang="en-GB" sz="16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endParaRPr lang="en-GB" sz="1600" dirty="0">
              <a:effectLst/>
              <a:latin typeface="Calibri" panose="020F0502020204030204" pitchFamily="34" charset="0"/>
              <a:ea typeface="Calibri" panose="020F0502020204030204" pitchFamily="34" charset="0"/>
              <a:cs typeface="Calibri" panose="020F0502020204030204" pitchFamily="34" charset="0"/>
            </a:endParaRPr>
          </a:p>
          <a:p>
            <a:r>
              <a:rPr lang="en-GB" dirty="0"/>
              <a:t>Limitation of data: not always information on the depth to the water level, depth of the logger or depth of the shaft</a:t>
            </a:r>
          </a:p>
        </p:txBody>
      </p:sp>
      <p:sp>
        <p:nvSpPr>
          <p:cNvPr id="4" name="Slide Number Placeholder 3"/>
          <p:cNvSpPr>
            <a:spLocks noGrp="1"/>
          </p:cNvSpPr>
          <p:nvPr>
            <p:ph type="sldNum" sz="quarter" idx="10"/>
          </p:nvPr>
        </p:nvSpPr>
        <p:spPr/>
        <p:txBody>
          <a:bodyPr/>
          <a:lstStyle/>
          <a:p>
            <a:fld id="{15E49CE8-1975-48EE-A825-DB645981421A}" type="slidenum">
              <a:rPr lang="en-GB" smtClean="0"/>
              <a:t>3</a:t>
            </a:fld>
            <a:endParaRPr lang="en-GB"/>
          </a:p>
        </p:txBody>
      </p:sp>
    </p:spTree>
    <p:extLst>
      <p:ext uri="{BB962C8B-B14F-4D97-AF65-F5344CB8AC3E}">
        <p14:creationId xmlns:p14="http://schemas.microsoft.com/office/powerpoint/2010/main" val="444804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4</a:t>
            </a:fld>
            <a:endParaRPr lang="en-GB"/>
          </a:p>
        </p:txBody>
      </p:sp>
    </p:spTree>
    <p:extLst>
      <p:ext uri="{BB962C8B-B14F-4D97-AF65-F5344CB8AC3E}">
        <p14:creationId xmlns:p14="http://schemas.microsoft.com/office/powerpoint/2010/main" val="339589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First </a:t>
            </a:r>
            <a:r>
              <a:rPr lang="fr-FR" dirty="0" err="1"/>
              <a:t>step</a:t>
            </a:r>
            <a:r>
              <a:rPr lang="fr-FR" dirty="0"/>
              <a:t>: </a:t>
            </a:r>
            <a:r>
              <a:rPr lang="fr-FR" dirty="0" err="1"/>
              <a:t>create</a:t>
            </a:r>
            <a:r>
              <a:rPr lang="fr-FR" dirty="0"/>
              <a:t> a </a:t>
            </a:r>
            <a:r>
              <a:rPr lang="fr-FR" dirty="0" err="1"/>
              <a:t>conceptual</a:t>
            </a:r>
            <a:r>
              <a:rPr lang="fr-FR" dirty="0"/>
              <a:t> model to </a:t>
            </a:r>
            <a:r>
              <a:rPr lang="fr-FR" dirty="0" err="1"/>
              <a:t>identify</a:t>
            </a:r>
            <a:r>
              <a:rPr lang="fr-FR" dirty="0"/>
              <a:t> the sources of </a:t>
            </a:r>
            <a:r>
              <a:rPr lang="fr-FR" dirty="0" err="1"/>
              <a:t>heat</a:t>
            </a:r>
            <a:r>
              <a:rPr lang="fr-FR" dirty="0"/>
              <a:t> and fluxes.</a:t>
            </a:r>
          </a:p>
          <a:p>
            <a:r>
              <a:rPr lang="fr-FR" dirty="0" err="1"/>
              <a:t>Complex</a:t>
            </a:r>
            <a:r>
              <a:rPr lang="fr-FR" dirty="0"/>
              <a:t> </a:t>
            </a:r>
            <a:r>
              <a:rPr lang="fr-FR" dirty="0" err="1"/>
              <a:t>geometry</a:t>
            </a:r>
            <a:r>
              <a:rPr lang="fr-FR" dirty="0"/>
              <a:t> and mixed/</a:t>
            </a:r>
            <a:r>
              <a:rPr lang="fr-FR" dirty="0" err="1"/>
              <a:t>interconnected</a:t>
            </a:r>
            <a:r>
              <a:rPr lang="fr-FR" dirty="0"/>
              <a:t> </a:t>
            </a:r>
            <a:r>
              <a:rPr lang="fr-FR" dirty="0" err="1"/>
              <a:t>processes</a:t>
            </a:r>
            <a:r>
              <a:rPr lang="fr-FR" dirty="0"/>
              <a:t> </a:t>
            </a:r>
            <a:r>
              <a:rPr lang="fr-FR" dirty="0">
                <a:sym typeface="Wingdings" panose="05000000000000000000" pitchFamily="2" charset="2"/>
              </a:rPr>
              <a:t> </a:t>
            </a:r>
            <a:r>
              <a:rPr lang="fr-FR" dirty="0" err="1">
                <a:sym typeface="Wingdings" panose="05000000000000000000" pitchFamily="2" charset="2"/>
              </a:rPr>
              <a:t>need</a:t>
            </a:r>
            <a:r>
              <a:rPr lang="fr-FR" dirty="0">
                <a:sym typeface="Wingdings" panose="05000000000000000000" pitchFamily="2" charset="2"/>
              </a:rPr>
              <a:t> to </a:t>
            </a:r>
            <a:r>
              <a:rPr lang="fr-FR" dirty="0" err="1">
                <a:sym typeface="Wingdings" panose="05000000000000000000" pitchFamily="2" charset="2"/>
              </a:rPr>
              <a:t>decompose</a:t>
            </a:r>
            <a:r>
              <a:rPr lang="fr-FR" dirty="0">
                <a:sym typeface="Wingdings" panose="05000000000000000000" pitchFamily="2" charset="2"/>
              </a:rPr>
              <a:t> the big </a:t>
            </a:r>
            <a:r>
              <a:rPr lang="fr-FR" dirty="0" err="1">
                <a:sym typeface="Wingdings" panose="05000000000000000000" pitchFamily="2" charset="2"/>
              </a:rPr>
              <a:t>heat</a:t>
            </a:r>
            <a:r>
              <a:rPr lang="fr-FR" dirty="0">
                <a:sym typeface="Wingdings" panose="05000000000000000000" pitchFamily="2" charset="2"/>
              </a:rPr>
              <a:t> </a:t>
            </a:r>
            <a:r>
              <a:rPr lang="fr-FR" dirty="0" err="1">
                <a:sym typeface="Wingdings" panose="05000000000000000000" pitchFamily="2" charset="2"/>
              </a:rPr>
              <a:t>transfer</a:t>
            </a:r>
            <a:r>
              <a:rPr lang="fr-FR" dirty="0">
                <a:sym typeface="Wingdings" panose="05000000000000000000" pitchFamily="2" charset="2"/>
              </a:rPr>
              <a:t> in mines </a:t>
            </a:r>
            <a:r>
              <a:rPr lang="fr-FR" dirty="0" err="1">
                <a:sym typeface="Wingdings" panose="05000000000000000000" pitchFamily="2" charset="2"/>
              </a:rPr>
              <a:t>problem</a:t>
            </a:r>
            <a:r>
              <a:rPr lang="fr-FR" dirty="0">
                <a:sym typeface="Wingdings" panose="05000000000000000000" pitchFamily="2" charset="2"/>
              </a:rPr>
              <a:t> in </a:t>
            </a:r>
            <a:r>
              <a:rPr lang="fr-FR" dirty="0" err="1">
                <a:sym typeface="Wingdings" panose="05000000000000000000" pitchFamily="2" charset="2"/>
              </a:rPr>
              <a:t>smaller</a:t>
            </a:r>
            <a:r>
              <a:rPr lang="fr-FR" dirty="0">
                <a:sym typeface="Wingdings" panose="05000000000000000000" pitchFamily="2" charset="2"/>
              </a:rPr>
              <a:t>, </a:t>
            </a:r>
            <a:r>
              <a:rPr lang="fr-FR" dirty="0" err="1">
                <a:sym typeface="Wingdings" panose="05000000000000000000" pitchFamily="2" charset="2"/>
              </a:rPr>
              <a:t>managable</a:t>
            </a:r>
            <a:r>
              <a:rPr lang="fr-FR" dirty="0">
                <a:sym typeface="Wingdings" panose="05000000000000000000" pitchFamily="2" charset="2"/>
              </a:rPr>
              <a:t> </a:t>
            </a:r>
            <a:r>
              <a:rPr lang="fr-FR" dirty="0" err="1">
                <a:sym typeface="Wingdings" panose="05000000000000000000" pitchFamily="2" charset="2"/>
              </a:rPr>
              <a:t>problems</a:t>
            </a:r>
            <a:r>
              <a:rPr lang="fr-FR" dirty="0">
                <a:sym typeface="Wingdings" panose="05000000000000000000" pitchFamily="2" charset="2"/>
              </a:rPr>
              <a:t> </a:t>
            </a:r>
            <a:r>
              <a:rPr lang="fr-FR" dirty="0" err="1">
                <a:sym typeface="Wingdings" panose="05000000000000000000" pitchFamily="2" charset="2"/>
              </a:rPr>
              <a:t>before</a:t>
            </a:r>
            <a:r>
              <a:rPr lang="fr-FR" dirty="0">
                <a:sym typeface="Wingdings" panose="05000000000000000000" pitchFamily="2" charset="2"/>
              </a:rPr>
              <a:t> </a:t>
            </a:r>
            <a:r>
              <a:rPr lang="fr-FR" dirty="0" err="1">
                <a:sym typeface="Wingdings" panose="05000000000000000000" pitchFamily="2" charset="2"/>
              </a:rPr>
              <a:t>attempting</a:t>
            </a:r>
            <a:r>
              <a:rPr lang="fr-FR" dirty="0">
                <a:sym typeface="Wingdings" panose="05000000000000000000" pitchFamily="2" charset="2"/>
              </a:rPr>
              <a:t> to solve </a:t>
            </a:r>
            <a:r>
              <a:rPr lang="fr-FR" dirty="0" err="1">
                <a:sym typeface="Wingdings" panose="05000000000000000000" pitchFamily="2" charset="2"/>
              </a:rPr>
              <a:t>them</a:t>
            </a:r>
            <a:r>
              <a:rPr lang="fr-FR" dirty="0">
                <a:sym typeface="Wingdings" panose="05000000000000000000" pitchFamily="2" charset="2"/>
              </a:rPr>
              <a:t> </a:t>
            </a:r>
            <a:r>
              <a:rPr lang="fr-FR" dirty="0" err="1">
                <a:sym typeface="Wingdings" panose="05000000000000000000" pitchFamily="2" charset="2"/>
              </a:rPr>
              <a:t>numerically</a:t>
            </a:r>
            <a:r>
              <a:rPr lang="fr-FR" dirty="0">
                <a:sym typeface="Wingdings" panose="05000000000000000000" pitchFamily="2" charset="2"/>
              </a:rPr>
              <a:t> and </a:t>
            </a:r>
            <a:r>
              <a:rPr lang="fr-FR" dirty="0" err="1">
                <a:sym typeface="Wingdings" panose="05000000000000000000" pitchFamily="2" charset="2"/>
              </a:rPr>
              <a:t>get</a:t>
            </a:r>
            <a:r>
              <a:rPr lang="fr-FR" dirty="0">
                <a:sym typeface="Wingdings" panose="05000000000000000000" pitchFamily="2" charset="2"/>
              </a:rPr>
              <a:t> an </a:t>
            </a:r>
            <a:r>
              <a:rPr lang="fr-FR" dirty="0" err="1">
                <a:sym typeface="Wingdings" panose="05000000000000000000" pitchFamily="2" charset="2"/>
              </a:rPr>
              <a:t>overall</a:t>
            </a:r>
            <a:r>
              <a:rPr lang="fr-FR" dirty="0">
                <a:sym typeface="Wingdings" panose="05000000000000000000" pitchFamily="2" charset="2"/>
              </a:rPr>
              <a:t> </a:t>
            </a:r>
            <a:r>
              <a:rPr lang="fr-FR" dirty="0" err="1">
                <a:sym typeface="Wingdings" panose="05000000000000000000" pitchFamily="2" charset="2"/>
              </a:rPr>
              <a:t>understanding</a:t>
            </a:r>
            <a:r>
              <a:rPr lang="fr-FR" dirty="0">
                <a:sym typeface="Wingdings" panose="05000000000000000000" pitchFamily="2" charset="2"/>
              </a:rPr>
              <a:t> on the </a:t>
            </a:r>
            <a:r>
              <a:rPr lang="fr-FR" dirty="0" err="1">
                <a:sym typeface="Wingdings" panose="05000000000000000000" pitchFamily="2" charset="2"/>
              </a:rPr>
              <a:t>processes</a:t>
            </a:r>
            <a:r>
              <a:rPr lang="fr-FR" dirty="0">
                <a:sym typeface="Wingdings" panose="05000000000000000000" pitchFamily="2" charset="2"/>
              </a:rPr>
              <a:t>,</a:t>
            </a:r>
          </a:p>
          <a:p>
            <a:r>
              <a:rPr lang="fr-FR" dirty="0">
                <a:sym typeface="Wingdings" panose="05000000000000000000" pitchFamily="2" charset="2"/>
              </a:rPr>
              <a:t>This </a:t>
            </a:r>
            <a:r>
              <a:rPr lang="fr-FR" dirty="0" err="1">
                <a:sym typeface="Wingdings" panose="05000000000000000000" pitchFamily="2" charset="2"/>
              </a:rPr>
              <a:t>will</a:t>
            </a:r>
            <a:r>
              <a:rPr lang="fr-FR" dirty="0">
                <a:sym typeface="Wingdings" panose="05000000000000000000" pitchFamily="2" charset="2"/>
              </a:rPr>
              <a:t> </a:t>
            </a:r>
            <a:r>
              <a:rPr lang="fr-FR" dirty="0" err="1">
                <a:sym typeface="Wingdings" panose="05000000000000000000" pitchFamily="2" charset="2"/>
              </a:rPr>
              <a:t>allow</a:t>
            </a:r>
            <a:r>
              <a:rPr lang="fr-FR" dirty="0">
                <a:sym typeface="Wingdings" panose="05000000000000000000" pitchFamily="2" charset="2"/>
              </a:rPr>
              <a:t> to </a:t>
            </a:r>
            <a:r>
              <a:rPr lang="fr-FR" dirty="0" err="1">
                <a:sym typeface="Wingdings" panose="05000000000000000000" pitchFamily="2" charset="2"/>
              </a:rPr>
              <a:t>assess</a:t>
            </a:r>
            <a:r>
              <a:rPr lang="fr-FR" dirty="0">
                <a:sym typeface="Wingdings" panose="05000000000000000000" pitchFamily="2" charset="2"/>
              </a:rPr>
              <a:t> the contribution </a:t>
            </a:r>
            <a:r>
              <a:rPr lang="fr-FR" dirty="0" err="1">
                <a:sym typeface="Wingdings" panose="05000000000000000000" pitchFamily="2" charset="2"/>
              </a:rPr>
              <a:t>from</a:t>
            </a:r>
            <a:r>
              <a:rPr lang="fr-FR" dirty="0">
                <a:sym typeface="Wingdings" panose="05000000000000000000" pitchFamily="2" charset="2"/>
              </a:rPr>
              <a:t> </a:t>
            </a:r>
            <a:r>
              <a:rPr lang="fr-FR" dirty="0" err="1">
                <a:sym typeface="Wingdings" panose="05000000000000000000" pitchFamily="2" charset="2"/>
              </a:rPr>
              <a:t>different</a:t>
            </a:r>
            <a:r>
              <a:rPr lang="fr-FR" dirty="0">
                <a:sym typeface="Wingdings" panose="05000000000000000000" pitchFamily="2" charset="2"/>
              </a:rPr>
              <a:t> </a:t>
            </a:r>
            <a:r>
              <a:rPr lang="fr-FR" dirty="0" err="1">
                <a:sym typeface="Wingdings" panose="05000000000000000000" pitchFamily="2" charset="2"/>
              </a:rPr>
              <a:t>elements</a:t>
            </a:r>
            <a:r>
              <a:rPr lang="fr-FR" dirty="0">
                <a:sym typeface="Wingdings" panose="05000000000000000000" pitchFamily="2" charset="2"/>
              </a:rPr>
              <a:t> on the </a:t>
            </a:r>
            <a:r>
              <a:rPr lang="fr-FR" dirty="0" err="1">
                <a:sym typeface="Wingdings" panose="05000000000000000000" pitchFamily="2" charset="2"/>
              </a:rPr>
              <a:t>heat</a:t>
            </a:r>
            <a:r>
              <a:rPr lang="fr-FR" dirty="0">
                <a:sym typeface="Wingdings" panose="05000000000000000000" pitchFamily="2" charset="2"/>
              </a:rPr>
              <a:t> </a:t>
            </a:r>
            <a:r>
              <a:rPr lang="fr-FR" dirty="0" err="1">
                <a:sym typeface="Wingdings" panose="05000000000000000000" pitchFamily="2" charset="2"/>
              </a:rPr>
              <a:t>generation</a:t>
            </a:r>
            <a:r>
              <a:rPr lang="fr-FR" dirty="0">
                <a:sym typeface="Wingdings" panose="05000000000000000000" pitchFamily="2" charset="2"/>
              </a:rPr>
              <a:t> and </a:t>
            </a:r>
            <a:r>
              <a:rPr lang="fr-FR" dirty="0" err="1">
                <a:sym typeface="Wingdings" panose="05000000000000000000" pitchFamily="2" charset="2"/>
              </a:rPr>
              <a:t>renewal</a:t>
            </a:r>
            <a:r>
              <a:rPr lang="fr-FR" dirty="0">
                <a:sym typeface="Wingdings" panose="05000000000000000000" pitchFamily="2" charset="2"/>
              </a:rPr>
              <a:t> in mines, </a:t>
            </a:r>
            <a:r>
              <a:rPr lang="fr-FR" dirty="0" err="1">
                <a:sym typeface="Wingdings" panose="05000000000000000000" pitchFamily="2" charset="2"/>
              </a:rPr>
              <a:t>both</a:t>
            </a:r>
            <a:r>
              <a:rPr lang="fr-FR" dirty="0">
                <a:sym typeface="Wingdings" panose="05000000000000000000" pitchFamily="2" charset="2"/>
              </a:rPr>
              <a:t> </a:t>
            </a:r>
            <a:r>
              <a:rPr lang="fr-FR" dirty="0" err="1">
                <a:sym typeface="Wingdings" panose="05000000000000000000" pitchFamily="2" charset="2"/>
              </a:rPr>
              <a:t>through</a:t>
            </a:r>
            <a:r>
              <a:rPr lang="fr-FR" dirty="0">
                <a:sym typeface="Wingdings" panose="05000000000000000000" pitchFamily="2" charset="2"/>
              </a:rPr>
              <a:t> </a:t>
            </a:r>
            <a:r>
              <a:rPr lang="fr-FR" dirty="0" err="1">
                <a:sym typeface="Wingdings" panose="05000000000000000000" pitchFamily="2" charset="2"/>
              </a:rPr>
              <a:t>mathematical</a:t>
            </a:r>
            <a:r>
              <a:rPr lang="fr-FR" dirty="0">
                <a:sym typeface="Wingdings" panose="05000000000000000000" pitchFamily="2" charset="2"/>
              </a:rPr>
              <a:t>, </a:t>
            </a:r>
            <a:r>
              <a:rPr lang="fr-FR" dirty="0" err="1">
                <a:sym typeface="Wingdings" panose="05000000000000000000" pitchFamily="2" charset="2"/>
              </a:rPr>
              <a:t>analytical</a:t>
            </a:r>
            <a:r>
              <a:rPr lang="fr-FR" dirty="0">
                <a:sym typeface="Wingdings" panose="05000000000000000000" pitchFamily="2" charset="2"/>
              </a:rPr>
              <a:t> and </a:t>
            </a:r>
            <a:r>
              <a:rPr lang="fr-FR" dirty="0" err="1">
                <a:sym typeface="Wingdings" panose="05000000000000000000" pitchFamily="2" charset="2"/>
              </a:rPr>
              <a:t>numerical</a:t>
            </a:r>
            <a:r>
              <a:rPr lang="fr-FR" dirty="0">
                <a:sym typeface="Wingdings" panose="05000000000000000000" pitchFamily="2" charset="2"/>
              </a:rPr>
              <a:t> </a:t>
            </a:r>
            <a:r>
              <a:rPr lang="fr-FR" dirty="0" err="1">
                <a:sym typeface="Wingdings" panose="05000000000000000000" pitchFamily="2" charset="2"/>
              </a:rPr>
              <a:t>models</a:t>
            </a:r>
            <a:r>
              <a:rPr lang="fr-FR" dirty="0">
                <a:sym typeface="Wingdings" panose="05000000000000000000" pitchFamily="2" charset="2"/>
              </a:rPr>
              <a:t>::</a:t>
            </a:r>
          </a:p>
          <a:p>
            <a:endParaRPr lang="fr-FR" dirty="0">
              <a:sym typeface="Wingdings" panose="05000000000000000000" pitchFamily="2" charset="2"/>
            </a:endParaRPr>
          </a:p>
          <a:p>
            <a:r>
              <a:rPr lang="fr-FR" dirty="0"/>
              <a:t>This </a:t>
            </a:r>
            <a:r>
              <a:rPr lang="fr-FR" dirty="0" err="1"/>
              <a:t>includes</a:t>
            </a:r>
            <a:r>
              <a:rPr lang="fr-FR"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natural heat flow / geothermal gradient</a:t>
            </a:r>
          </a:p>
          <a:p>
            <a:pPr marL="171450" indent="-171450">
              <a:buFontTx/>
              <a:buChar char="-"/>
            </a:pPr>
            <a:r>
              <a:rPr lang="fr-FR" dirty="0"/>
              <a:t>Local </a:t>
            </a:r>
            <a:r>
              <a:rPr lang="fr-FR" dirty="0" err="1"/>
              <a:t>heat</a:t>
            </a:r>
            <a:r>
              <a:rPr lang="fr-FR" dirty="0"/>
              <a:t> </a:t>
            </a:r>
            <a:r>
              <a:rPr lang="fr-FR" dirty="0" err="1"/>
              <a:t>generation</a:t>
            </a:r>
            <a:r>
              <a:rPr lang="fr-FR" dirty="0"/>
              <a:t> : </a:t>
            </a:r>
            <a:r>
              <a:rPr lang="fr-FR" dirty="0" err="1"/>
              <a:t>radiactive</a:t>
            </a:r>
            <a:r>
              <a:rPr lang="fr-FR" dirty="0"/>
              <a:t> </a:t>
            </a:r>
            <a:r>
              <a:rPr lang="fr-FR" dirty="0" err="1"/>
              <a:t>decay</a:t>
            </a:r>
            <a:r>
              <a:rPr lang="fr-FR" dirty="0"/>
              <a:t>, pyrite </a:t>
            </a:r>
            <a:r>
              <a:rPr lang="fr-FR" dirty="0" err="1"/>
              <a:t>oxidation</a:t>
            </a: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solar influx</a:t>
            </a:r>
            <a:endParaRPr lang="fr-FR" dirty="0"/>
          </a:p>
          <a:p>
            <a:pPr marL="171450" indent="-171450">
              <a:buFontTx/>
              <a:buChar char="-"/>
            </a:pPr>
            <a:r>
              <a:rPr lang="fr-FR" dirty="0" err="1"/>
              <a:t>Groundwater</a:t>
            </a:r>
            <a:r>
              <a:rPr lang="fr-FR" dirty="0"/>
              <a:t> flow = convective flux: has been one of the main issue in former mine modeling = the </a:t>
            </a:r>
            <a:r>
              <a:rPr lang="fr-FR" dirty="0" err="1"/>
              <a:t>actual</a:t>
            </a:r>
            <a:r>
              <a:rPr lang="fr-FR" dirty="0"/>
              <a:t> origine of mine water = the </a:t>
            </a:r>
            <a:r>
              <a:rPr lang="fr-FR" dirty="0" err="1"/>
              <a:t>boundary</a:t>
            </a:r>
            <a:r>
              <a:rPr lang="fr-FR" dirty="0"/>
              <a:t> conditions </a:t>
            </a:r>
            <a:r>
              <a:rPr lang="fr-FR" dirty="0">
                <a:sym typeface="Wingdings" panose="05000000000000000000" pitchFamily="2" charset="2"/>
              </a:rPr>
              <a:t> </a:t>
            </a: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Geological structure: geological formation with specific material, thermal and hydraulic properties; geological disturbances (i.e. faults)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dirty="0"/>
              <a:t>Still uncertainties about the origin of recharge water (heat source or sink?): assess the heat exchange rate with surrounding rocks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5</a:t>
            </a:fld>
            <a:endParaRPr lang="en-GB"/>
          </a:p>
        </p:txBody>
      </p:sp>
    </p:spTree>
    <p:extLst>
      <p:ext uri="{BB962C8B-B14F-4D97-AF65-F5344CB8AC3E}">
        <p14:creationId xmlns:p14="http://schemas.microsoft.com/office/powerpoint/2010/main" val="122235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Once i know </a:t>
            </a:r>
            <a:r>
              <a:rPr lang="fr-FR" dirty="0" err="1"/>
              <a:t>what</a:t>
            </a:r>
            <a:r>
              <a:rPr lang="fr-FR" dirty="0"/>
              <a:t> </a:t>
            </a:r>
            <a:r>
              <a:rPr lang="fr-FR" dirty="0" err="1"/>
              <a:t>produces</a:t>
            </a:r>
            <a:r>
              <a:rPr lang="fr-FR" dirty="0"/>
              <a:t> </a:t>
            </a:r>
            <a:r>
              <a:rPr lang="fr-FR" dirty="0" err="1"/>
              <a:t>heat</a:t>
            </a:r>
            <a:r>
              <a:rPr lang="fr-FR" dirty="0"/>
              <a:t>, I </a:t>
            </a:r>
            <a:r>
              <a:rPr lang="fr-FR" dirty="0" err="1"/>
              <a:t>need</a:t>
            </a:r>
            <a:r>
              <a:rPr lang="fr-FR" dirty="0"/>
              <a:t> to know how </a:t>
            </a:r>
            <a:r>
              <a:rPr lang="fr-FR" dirty="0" err="1"/>
              <a:t>they</a:t>
            </a:r>
            <a:r>
              <a:rPr lang="fr-FR" dirty="0"/>
              <a:t> </a:t>
            </a:r>
            <a:r>
              <a:rPr lang="fr-FR" dirty="0" err="1"/>
              <a:t>contribute</a:t>
            </a:r>
            <a:r>
              <a:rPr lang="fr-FR" dirty="0"/>
              <a:t> to the </a:t>
            </a:r>
            <a:r>
              <a:rPr lang="fr-FR" dirty="0" err="1"/>
              <a:t>heat</a:t>
            </a:r>
            <a:r>
              <a:rPr lang="fr-FR" dirty="0"/>
              <a:t> recharge rate = </a:t>
            </a:r>
            <a:r>
              <a:rPr lang="fr-FR" dirty="0" err="1"/>
              <a:t>what</a:t>
            </a:r>
            <a:r>
              <a:rPr lang="fr-FR" dirty="0"/>
              <a:t> are the </a:t>
            </a:r>
            <a:r>
              <a:rPr lang="fr-FR" dirty="0" err="1"/>
              <a:t>mechanisms</a:t>
            </a:r>
            <a:r>
              <a:rPr lang="fr-FR" dirty="0"/>
              <a:t> and nature of the </a:t>
            </a:r>
            <a:r>
              <a:rPr lang="fr-FR" dirty="0" err="1"/>
              <a:t>heat</a:t>
            </a:r>
            <a:r>
              <a:rPr lang="fr-FR" dirty="0"/>
              <a:t> fluxes </a:t>
            </a:r>
            <a:r>
              <a:rPr lang="fr-FR" dirty="0" err="1"/>
              <a:t>induced</a:t>
            </a:r>
            <a:r>
              <a:rPr lang="fr-FR" dirty="0"/>
              <a:t> by production-</a:t>
            </a:r>
          </a:p>
          <a:p>
            <a:r>
              <a:rPr lang="fr-FR" dirty="0"/>
              <a:t>This </a:t>
            </a:r>
            <a:r>
              <a:rPr lang="fr-FR" dirty="0" err="1"/>
              <a:t>implies</a:t>
            </a:r>
            <a:r>
              <a:rPr lang="fr-FR" dirty="0"/>
              <a:t> </a:t>
            </a:r>
            <a:r>
              <a:rPr lang="fr-FR" dirty="0" err="1"/>
              <a:t>understanding</a:t>
            </a:r>
            <a:r>
              <a:rPr lang="fr-FR" dirty="0"/>
              <a:t> the </a:t>
            </a:r>
            <a:r>
              <a:rPr lang="fr-FR" dirty="0" err="1"/>
              <a:t>heat</a:t>
            </a:r>
            <a:r>
              <a:rPr lang="fr-FR" dirty="0"/>
              <a:t> </a:t>
            </a:r>
            <a:r>
              <a:rPr lang="fr-FR" dirty="0" err="1"/>
              <a:t>fuxes</a:t>
            </a:r>
            <a:r>
              <a:rPr lang="fr-FR" dirty="0"/>
              <a:t>, </a:t>
            </a:r>
            <a:r>
              <a:rPr lang="fr-FR" dirty="0" err="1"/>
              <a:t>hence</a:t>
            </a:r>
            <a:r>
              <a:rPr lang="fr-FR" dirty="0"/>
              <a:t> the second question</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is the water-rock heat exchange rate in mined areas (i.e. </a:t>
            </a:r>
            <a:r>
              <a:rPr lang="en-GB" sz="1600" dirty="0" err="1">
                <a:latin typeface="Calibri" panose="020F0502020204030204" pitchFamily="34" charset="0"/>
                <a:cs typeface="Calibri" panose="020F0502020204030204" pitchFamily="34" charset="0"/>
              </a:rPr>
              <a:t>goaf</a:t>
            </a:r>
            <a:r>
              <a:rPr lang="en-GB" sz="1600" dirty="0">
                <a:latin typeface="Calibri" panose="020F0502020204030204" pitchFamily="34" charset="0"/>
                <a:cs typeface="Calibri" panose="020F0502020204030204" pitchFamily="34" charset="0"/>
              </a:rPr>
              <a:t>) and tunnels, depending on:</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water source / </a:t>
            </a:r>
            <a:r>
              <a:rPr lang="fr-FR" sz="1600" dirty="0" err="1">
                <a:latin typeface="Calibri" panose="020F0502020204030204" pitchFamily="34" charset="0"/>
                <a:cs typeface="Calibri" panose="020F0502020204030204" pitchFamily="34" charset="0"/>
              </a:rPr>
              <a:t>temperature</a:t>
            </a:r>
            <a:endParaRPr lang="fr-FR"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flow rate</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rock </a:t>
            </a:r>
            <a:r>
              <a:rPr lang="fr-FR" sz="1600" dirty="0" err="1">
                <a:latin typeface="Calibri" panose="020F0502020204030204" pitchFamily="34" charset="0"/>
                <a:cs typeface="Calibri" panose="020F0502020204030204" pitchFamily="34" charset="0"/>
              </a:rPr>
              <a:t>properties</a:t>
            </a:r>
            <a:r>
              <a:rPr lang="fr-FR" sz="1600" dirty="0">
                <a:latin typeface="Calibri" panose="020F0502020204030204" pitchFamily="34" charset="0"/>
                <a:cs typeface="Calibri" panose="020F0502020204030204" pitchFamily="34" charset="0"/>
              </a:rPr>
              <a:t> (i.e. </a:t>
            </a:r>
            <a:r>
              <a:rPr lang="fr-FR" sz="1600" dirty="0" err="1">
                <a:latin typeface="Calibri" panose="020F0502020204030204" pitchFamily="34" charset="0"/>
                <a:cs typeface="Calibri" panose="020F0502020204030204" pitchFamily="34" charset="0"/>
              </a:rPr>
              <a:t>permeability</a:t>
            </a:r>
            <a:r>
              <a:rPr lang="fr-FR" sz="1600" dirty="0">
                <a:latin typeface="Calibri" panose="020F0502020204030204" pitchFamily="34" charset="0"/>
                <a:cs typeface="Calibri" panose="020F0502020204030204" pitchFamily="34" charset="0"/>
              </a:rPr>
              <a:t>, thermal </a:t>
            </a:r>
            <a:r>
              <a:rPr lang="fr-FR" sz="1600" dirty="0" err="1">
                <a:latin typeface="Calibri" panose="020F0502020204030204" pitchFamily="34" charset="0"/>
                <a:cs typeface="Calibri" panose="020F0502020204030204" pitchFamily="34" charset="0"/>
              </a:rPr>
              <a:t>conductivity</a:t>
            </a:r>
            <a:r>
              <a:rPr lang="fr-FR" sz="1600" dirty="0">
                <a:latin typeface="Calibri" panose="020F0502020204030204" pitchFamily="34" charset="0"/>
                <a:cs typeface="Calibri" panose="020F0502020204030204" pitchFamily="34" charset="0"/>
              </a:rPr>
              <a:t>) </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a:t>
            </a:r>
            <a:r>
              <a:rPr lang="en-GB" sz="1600" dirty="0">
                <a:latin typeface="Calibri" panose="020F0502020204030204" pitchFamily="34" charset="0"/>
                <a:cs typeface="Calibri" panose="020F0502020204030204" pitchFamily="34" charset="0"/>
              </a:rPr>
              <a:t>flow path length</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6</a:t>
            </a:fld>
            <a:endParaRPr lang="en-GB"/>
          </a:p>
        </p:txBody>
      </p:sp>
    </p:spTree>
    <p:extLst>
      <p:ext uri="{BB962C8B-B14F-4D97-AF65-F5344CB8AC3E}">
        <p14:creationId xmlns:p14="http://schemas.microsoft.com/office/powerpoint/2010/main" val="1044486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Need</a:t>
            </a:r>
            <a:r>
              <a:rPr lang="fr-FR" dirty="0"/>
              <a:t> to </a:t>
            </a:r>
            <a:r>
              <a:rPr lang="fr-FR" dirty="0" err="1"/>
              <a:t>speak</a:t>
            </a:r>
            <a:r>
              <a:rPr lang="fr-FR" baseline="0" dirty="0"/>
              <a:t> in </a:t>
            </a:r>
            <a:r>
              <a:rPr lang="fr-FR" baseline="0" dirty="0" err="1"/>
              <a:t>terms</a:t>
            </a:r>
            <a:r>
              <a:rPr lang="fr-FR" baseline="0" dirty="0"/>
              <a:t> of flux</a:t>
            </a:r>
          </a:p>
          <a:p>
            <a:r>
              <a:rPr lang="fr-FR" baseline="0" dirty="0"/>
              <a:t>Most of </a:t>
            </a:r>
            <a:r>
              <a:rPr lang="fr-FR" baseline="0" dirty="0" err="1"/>
              <a:t>previous</a:t>
            </a:r>
            <a:r>
              <a:rPr lang="fr-FR" baseline="0" dirty="0"/>
              <a:t> </a:t>
            </a:r>
            <a:r>
              <a:rPr lang="fr-FR" baseline="0" dirty="0" err="1"/>
              <a:t>studies</a:t>
            </a:r>
            <a:r>
              <a:rPr lang="fr-FR" baseline="0" dirty="0"/>
              <a:t> </a:t>
            </a:r>
            <a:r>
              <a:rPr lang="fr-FR" baseline="0" dirty="0" err="1"/>
              <a:t>considered</a:t>
            </a:r>
            <a:r>
              <a:rPr lang="fr-FR" baseline="0" dirty="0"/>
              <a:t> </a:t>
            </a:r>
            <a:r>
              <a:rPr lang="fr-FR" baseline="0" dirty="0" err="1"/>
              <a:t>fixed</a:t>
            </a:r>
            <a:r>
              <a:rPr lang="fr-FR" baseline="0" dirty="0"/>
              <a:t> </a:t>
            </a:r>
            <a:r>
              <a:rPr lang="fr-FR" baseline="0" dirty="0" err="1"/>
              <a:t>temperature</a:t>
            </a:r>
            <a:r>
              <a:rPr lang="fr-FR" baseline="0" dirty="0"/>
              <a:t> at top BC but not correct for </a:t>
            </a:r>
            <a:r>
              <a:rPr lang="fr-FR" baseline="0" dirty="0" err="1"/>
              <a:t>shallow</a:t>
            </a:r>
            <a:r>
              <a:rPr lang="fr-FR" baseline="0" dirty="0"/>
              <a:t> </a:t>
            </a:r>
            <a:r>
              <a:rPr lang="fr-FR" baseline="0" dirty="0" err="1"/>
              <a:t>systems</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Sensitivity</a:t>
            </a:r>
            <a:r>
              <a:rPr lang="fr-FR" sz="1200" dirty="0"/>
              <a:t> </a:t>
            </a:r>
            <a:r>
              <a:rPr lang="fr-FR" sz="1200" dirty="0" err="1"/>
              <a:t>analysis</a:t>
            </a:r>
            <a:r>
              <a:rPr lang="fr-FR" sz="1200" dirty="0"/>
              <a:t> on </a:t>
            </a:r>
            <a:r>
              <a:rPr lang="en-GB" sz="1200" dirty="0"/>
              <a:t>geometrical, technical or numerical parameters</a:t>
            </a:r>
          </a:p>
        </p:txBody>
      </p:sp>
      <p:sp>
        <p:nvSpPr>
          <p:cNvPr id="4" name="Slide Number Placeholder 3"/>
          <p:cNvSpPr>
            <a:spLocks noGrp="1"/>
          </p:cNvSpPr>
          <p:nvPr>
            <p:ph type="sldNum" sz="quarter" idx="10"/>
          </p:nvPr>
        </p:nvSpPr>
        <p:spPr/>
        <p:txBody>
          <a:bodyPr/>
          <a:lstStyle/>
          <a:p>
            <a:fld id="{15E49CE8-1975-48EE-A825-DB645981421A}" type="slidenum">
              <a:rPr lang="en-GB" smtClean="0"/>
              <a:t>7</a:t>
            </a:fld>
            <a:endParaRPr lang="en-GB"/>
          </a:p>
        </p:txBody>
      </p:sp>
    </p:spTree>
    <p:extLst>
      <p:ext uri="{BB962C8B-B14F-4D97-AF65-F5344CB8AC3E}">
        <p14:creationId xmlns:p14="http://schemas.microsoft.com/office/powerpoint/2010/main" val="246984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the nature of the fluxes </a:t>
            </a:r>
            <a:r>
              <a:rPr lang="fr-FR" sz="1600" dirty="0" err="1">
                <a:latin typeface="Calibri" panose="020F0502020204030204" pitchFamily="34" charset="0"/>
                <a:cs typeface="Calibri" panose="020F0502020204030204" pitchFamily="34" charset="0"/>
              </a:rPr>
              <a:t>when</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you</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extract</a:t>
            </a:r>
            <a:r>
              <a:rPr lang="fr-FR" sz="1600" dirty="0">
                <a:latin typeface="Calibri" panose="020F0502020204030204" pitchFamily="34" charset="0"/>
                <a:cs typeface="Calibri" panose="020F0502020204030204" pitchFamily="34" charset="0"/>
              </a:rPr>
              <a:t> hot water </a:t>
            </a:r>
            <a:r>
              <a:rPr lang="fr-FR" sz="1600" dirty="0" err="1">
                <a:latin typeface="Calibri" panose="020F0502020204030204" pitchFamily="34" charset="0"/>
                <a:cs typeface="Calibri" panose="020F0502020204030204" pitchFamily="34" charset="0"/>
              </a:rPr>
              <a:t>from</a:t>
            </a:r>
            <a:r>
              <a:rPr lang="fr-FR" sz="1600" dirty="0">
                <a:latin typeface="Calibri" panose="020F0502020204030204" pitchFamily="34" charset="0"/>
                <a:cs typeface="Calibri" panose="020F0502020204030204" pitchFamily="34" charset="0"/>
              </a:rPr>
              <a:t> mines ?</a:t>
            </a:r>
          </a:p>
          <a:p>
            <a:pPr marL="285750" indent="-285750">
              <a:buFontTx/>
              <a:buChar char="-"/>
            </a:pPr>
            <a:r>
              <a:rPr lang="fr-FR" sz="1600" dirty="0">
                <a:latin typeface="Calibri" panose="020F0502020204030204" pitchFamily="34" charset="0"/>
                <a:cs typeface="Calibri" panose="020F0502020204030204" pitchFamily="34" charset="0"/>
              </a:rPr>
              <a:t>How </a:t>
            </a:r>
            <a:r>
              <a:rPr lang="fr-FR" sz="1600" dirty="0" err="1">
                <a:latin typeface="Calibri" panose="020F0502020204030204" pitchFamily="34" charset="0"/>
                <a:cs typeface="Calibri" panose="020F0502020204030204" pitchFamily="34" charset="0"/>
              </a:rPr>
              <a:t>does</a:t>
            </a:r>
            <a:r>
              <a:rPr lang="fr-FR" sz="1600" dirty="0">
                <a:latin typeface="Calibri" panose="020F0502020204030204" pitchFamily="34" charset="0"/>
                <a:cs typeface="Calibri" panose="020F0502020204030204" pitchFamily="34" charset="0"/>
              </a:rPr>
              <a:t> water advection impact the </a:t>
            </a:r>
            <a:r>
              <a:rPr lang="fr-FR" sz="1600" dirty="0" err="1">
                <a:latin typeface="Calibri" panose="020F0502020204030204" pitchFamily="34" charset="0"/>
                <a:cs typeface="Calibri" panose="020F0502020204030204" pitchFamily="34" charset="0"/>
              </a:rPr>
              <a:t>heat</a:t>
            </a:r>
            <a:r>
              <a:rPr lang="fr-FR" sz="1600" dirty="0">
                <a:latin typeface="Calibri" panose="020F0502020204030204" pitchFamily="34" charset="0"/>
                <a:cs typeface="Calibri" panose="020F0502020204030204" pitchFamily="34" charset="0"/>
              </a:rPr>
              <a:t> recharge rate in the system relative to conduction?</a:t>
            </a:r>
          </a:p>
          <a:p>
            <a:pPr marL="285750" indent="-285750">
              <a:buFontTx/>
              <a:buChar char="-"/>
            </a:pP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the rock-water </a:t>
            </a:r>
            <a:r>
              <a:rPr lang="fr-FR" sz="1600" dirty="0" err="1">
                <a:latin typeface="Calibri" panose="020F0502020204030204" pitchFamily="34" charset="0"/>
                <a:cs typeface="Calibri" panose="020F0502020204030204" pitchFamily="34" charset="0"/>
              </a:rPr>
              <a:t>heat</a:t>
            </a:r>
            <a:r>
              <a:rPr lang="fr-FR" sz="1600" dirty="0">
                <a:latin typeface="Calibri" panose="020F0502020204030204" pitchFamily="34" charset="0"/>
                <a:cs typeface="Calibri" panose="020F0502020204030204" pitchFamily="34" charset="0"/>
              </a:rPr>
              <a:t> exchange rate </a:t>
            </a:r>
            <a:r>
              <a:rPr lang="en-GB" sz="1600" dirty="0">
                <a:latin typeface="Calibri" panose="020F0502020204030204" pitchFamily="34" charset="0"/>
                <a:cs typeface="Calibri" panose="020F0502020204030204" pitchFamily="34" charset="0"/>
              </a:rPr>
              <a:t>in mined areas (i.e. </a:t>
            </a:r>
            <a:r>
              <a:rPr lang="en-GB" sz="1600" dirty="0" err="1">
                <a:latin typeface="Calibri" panose="020F0502020204030204" pitchFamily="34" charset="0"/>
                <a:cs typeface="Calibri" panose="020F0502020204030204" pitchFamily="34" charset="0"/>
              </a:rPr>
              <a:t>goaf</a:t>
            </a:r>
            <a:r>
              <a:rPr lang="en-GB" sz="1600" dirty="0">
                <a:latin typeface="Calibri" panose="020F0502020204030204" pitchFamily="34" charset="0"/>
                <a:cs typeface="Calibri" panose="020F0502020204030204" pitchFamily="34" charset="0"/>
              </a:rPr>
              <a:t>) and tunnels/the temperature change within the system</a:t>
            </a:r>
            <a:r>
              <a:rPr lang="fr-FR" sz="1600" dirty="0">
                <a:latin typeface="Calibri" panose="020F0502020204030204" pitchFamily="34" charset="0"/>
                <a:cs typeface="Calibri" panose="020F0502020204030204" pitchFamily="34" charset="0"/>
              </a:rPr>
              <a:t> </a:t>
            </a:r>
            <a:r>
              <a:rPr lang="fr-FR" sz="1600" b="1" dirty="0" err="1">
                <a:latin typeface="Calibri" panose="020F0502020204030204" pitchFamily="34" charset="0"/>
                <a:cs typeface="Calibri" panose="020F0502020204030204" pitchFamily="34" charset="0"/>
              </a:rPr>
              <a:t>during</a:t>
            </a:r>
            <a:r>
              <a:rPr lang="fr-FR" sz="1600" b="1" dirty="0">
                <a:latin typeface="Calibri" panose="020F0502020204030204" pitchFamily="34" charset="0"/>
                <a:cs typeface="Calibri" panose="020F0502020204030204" pitchFamily="34" charset="0"/>
              </a:rPr>
              <a:t> production </a:t>
            </a:r>
            <a:r>
              <a:rPr lang="fr-FR" sz="1600" dirty="0" err="1">
                <a:latin typeface="Calibri" panose="020F0502020204030204" pitchFamily="34" charset="0"/>
                <a:cs typeface="Calibri" panose="020F0502020204030204" pitchFamily="34" charset="0"/>
              </a:rPr>
              <a:t>depending</a:t>
            </a:r>
            <a:r>
              <a:rPr lang="fr-FR" sz="1600" dirty="0">
                <a:latin typeface="Calibri" panose="020F0502020204030204" pitchFamily="34" charset="0"/>
                <a:cs typeface="Calibri" panose="020F0502020204030204" pitchFamily="34" charset="0"/>
              </a:rPr>
              <a:t> on:</a:t>
            </a:r>
          </a:p>
          <a:p>
            <a:pPr marL="742950" lvl="1" indent="-285750">
              <a:buFontTx/>
              <a:buChar char="-"/>
            </a:pPr>
            <a:r>
              <a:rPr lang="fr-FR" sz="1600" dirty="0">
                <a:latin typeface="Calibri" panose="020F0502020204030204" pitchFamily="34" charset="0"/>
                <a:cs typeface="Calibri" panose="020F0502020204030204" pitchFamily="34" charset="0"/>
              </a:rPr>
              <a:t>The </a:t>
            </a:r>
            <a:r>
              <a:rPr lang="fr-FR" sz="1600" dirty="0" err="1">
                <a:latin typeface="Calibri" panose="020F0502020204030204" pitchFamily="34" charset="0"/>
                <a:cs typeface="Calibri" panose="020F0502020204030204" pitchFamily="34" charset="0"/>
              </a:rPr>
              <a:t>void</a:t>
            </a:r>
            <a:r>
              <a:rPr lang="fr-FR" sz="1600" dirty="0">
                <a:latin typeface="Calibri" panose="020F0502020204030204" pitchFamily="34" charset="0"/>
                <a:cs typeface="Calibri" panose="020F0502020204030204" pitchFamily="34" charset="0"/>
              </a:rPr>
              <a:t> type (</a:t>
            </a:r>
            <a:r>
              <a:rPr lang="fr-FR" sz="1600" dirty="0" err="1">
                <a:latin typeface="Calibri" panose="020F0502020204030204" pitchFamily="34" charset="0"/>
                <a:cs typeface="Calibri" panose="020F0502020204030204" pitchFamily="34" charset="0"/>
              </a:rPr>
              <a:t>geometry</a:t>
            </a:r>
            <a:r>
              <a:rPr lang="fr-FR" sz="1600" dirty="0">
                <a:latin typeface="Calibri" panose="020F0502020204030204" pitchFamily="34" charset="0"/>
                <a:cs typeface="Calibri" panose="020F0502020204030204" pitchFamily="34" charset="0"/>
              </a:rPr>
              <a:t>, volume of pores)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600" dirty="0">
                <a:latin typeface="Calibri" panose="020F0502020204030204" pitchFamily="34" charset="0"/>
                <a:cs typeface="Calibri" panose="020F0502020204030204" pitchFamily="34" charset="0"/>
              </a:rPr>
              <a:t>The rock </a:t>
            </a:r>
            <a:r>
              <a:rPr lang="fr-FR" sz="1600" dirty="0" err="1">
                <a:latin typeface="Calibri" panose="020F0502020204030204" pitchFamily="34" charset="0"/>
                <a:cs typeface="Calibri" panose="020F0502020204030204" pitchFamily="34" charset="0"/>
              </a:rPr>
              <a:t>properties</a:t>
            </a:r>
            <a:r>
              <a:rPr lang="fr-FR" sz="1600" dirty="0">
                <a:latin typeface="Calibri" panose="020F0502020204030204" pitchFamily="34" charset="0"/>
                <a:cs typeface="Calibri" panose="020F0502020204030204" pitchFamily="34" charset="0"/>
              </a:rPr>
              <a:t> (i.e. </a:t>
            </a:r>
            <a:r>
              <a:rPr lang="fr-FR" sz="1600" dirty="0" err="1">
                <a:latin typeface="Calibri" panose="020F0502020204030204" pitchFamily="34" charset="0"/>
                <a:cs typeface="Calibri" panose="020F0502020204030204" pitchFamily="34" charset="0"/>
              </a:rPr>
              <a:t>permeability</a:t>
            </a:r>
            <a:r>
              <a:rPr lang="fr-FR" sz="1600" dirty="0">
                <a:latin typeface="Calibri" panose="020F0502020204030204" pitchFamily="34" charset="0"/>
                <a:cs typeface="Calibri" panose="020F0502020204030204" pitchFamily="34" charset="0"/>
              </a:rPr>
              <a:t>, thermal </a:t>
            </a:r>
            <a:r>
              <a:rPr lang="fr-FR" sz="1600" dirty="0" err="1">
                <a:latin typeface="Calibri" panose="020F0502020204030204" pitchFamily="34" charset="0"/>
                <a:cs typeface="Calibri" panose="020F0502020204030204" pitchFamily="34" charset="0"/>
              </a:rPr>
              <a:t>conductivity</a:t>
            </a:r>
            <a:r>
              <a:rPr lang="fr-FR" sz="1600" dirty="0">
                <a:latin typeface="Calibri" panose="020F0502020204030204" pitchFamily="34" charset="0"/>
                <a:cs typeface="Calibri" panose="020F0502020204030204" pitchFamily="34" charset="0"/>
              </a:rPr>
              <a:t>) </a:t>
            </a:r>
          </a:p>
          <a:p>
            <a:pPr marL="742950" lvl="1" indent="-285750">
              <a:buFontTx/>
              <a:buChar char="-"/>
            </a:pPr>
            <a:r>
              <a:rPr lang="fr-FR" sz="1600" dirty="0">
                <a:latin typeface="Calibri" panose="020F0502020204030204" pitchFamily="34" charset="0"/>
                <a:cs typeface="Calibri" panose="020F0502020204030204" pitchFamily="34" charset="0"/>
              </a:rPr>
              <a:t>The source/</a:t>
            </a:r>
            <a:r>
              <a:rPr lang="fr-FR" sz="1600" dirty="0" err="1">
                <a:latin typeface="Calibri" panose="020F0502020204030204" pitchFamily="34" charset="0"/>
                <a:cs typeface="Calibri" panose="020F0502020204030204" pitchFamily="34" charset="0"/>
              </a:rPr>
              <a:t>temperature</a:t>
            </a:r>
            <a:r>
              <a:rPr lang="fr-FR" sz="1600" dirty="0">
                <a:latin typeface="Calibri" panose="020F0502020204030204" pitchFamily="34" charset="0"/>
                <a:cs typeface="Calibri" panose="020F0502020204030204" pitchFamily="34" charset="0"/>
              </a:rPr>
              <a:t> of water</a:t>
            </a:r>
          </a:p>
          <a:p>
            <a:pPr marL="742950" lvl="1" indent="-285750">
              <a:buFontTx/>
              <a:buChar char="-"/>
            </a:pPr>
            <a:r>
              <a:rPr lang="fr-FR" sz="1600" dirty="0">
                <a:latin typeface="Calibri" panose="020F0502020204030204" pitchFamily="34" charset="0"/>
                <a:cs typeface="Calibri" panose="020F0502020204030204" pitchFamily="34" charset="0"/>
              </a:rPr>
              <a:t>The </a:t>
            </a:r>
            <a:r>
              <a:rPr lang="fr-FR" sz="1600" dirty="0" err="1">
                <a:latin typeface="Calibri" panose="020F0502020204030204" pitchFamily="34" charset="0"/>
                <a:cs typeface="Calibri" panose="020F0502020204030204" pitchFamily="34" charset="0"/>
              </a:rPr>
              <a:t>path</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length</a:t>
            </a:r>
            <a:endParaRPr lang="fr-FR" sz="1600" dirty="0">
              <a:latin typeface="Calibri" panose="020F0502020204030204" pitchFamily="34" charset="0"/>
              <a:cs typeface="Calibri" panose="020F0502020204030204" pitchFamily="34" charset="0"/>
            </a:endParaRPr>
          </a:p>
          <a:p>
            <a:pPr marL="742950" lvl="1" indent="-285750">
              <a:buFontTx/>
              <a:buChar char="-"/>
            </a:pPr>
            <a:r>
              <a:rPr lang="fr-FR" sz="1600" dirty="0">
                <a:latin typeface="Calibri" panose="020F0502020204030204" pitchFamily="34" charset="0"/>
                <a:cs typeface="Calibri" panose="020F0502020204030204" pitchFamily="34" charset="0"/>
              </a:rPr>
              <a:t>The flow rate (i.e. </a:t>
            </a:r>
            <a:r>
              <a:rPr lang="fr-FR" sz="1600" dirty="0" err="1">
                <a:latin typeface="Calibri" panose="020F0502020204030204" pitchFamily="34" charset="0"/>
                <a:cs typeface="Calibri" panose="020F0502020204030204" pitchFamily="34" charset="0"/>
              </a:rPr>
              <a:t>pumping</a:t>
            </a:r>
            <a:r>
              <a:rPr lang="fr-FR" sz="1600" dirty="0">
                <a:latin typeface="Calibri" panose="020F0502020204030204" pitchFamily="34" charset="0"/>
                <a:cs typeface="Calibri" panose="020F0502020204030204" pitchFamily="34" charset="0"/>
              </a:rPr>
              <a:t> and/or infiltration rate)</a:t>
            </a:r>
          </a:p>
          <a:p>
            <a:pPr marL="742950" lvl="1" indent="-285750">
              <a:buFontTx/>
              <a:buChar char="-"/>
            </a:pPr>
            <a:r>
              <a:rPr lang="fr-FR" sz="1600" dirty="0">
                <a:latin typeface="Calibri" panose="020F0502020204030204" pitchFamily="34" charset="0"/>
                <a:cs typeface="Calibri" panose="020F0502020204030204" pitchFamily="34" charset="0"/>
              </a:rPr>
              <a:t>The volume of water </a:t>
            </a:r>
            <a:r>
              <a:rPr lang="fr-FR" sz="1600" dirty="0" err="1">
                <a:latin typeface="Calibri" panose="020F0502020204030204" pitchFamily="34" charset="0"/>
                <a:cs typeface="Calibri" panose="020F0502020204030204" pitchFamily="34" charset="0"/>
              </a:rPr>
              <a:t>extracted</a:t>
            </a:r>
            <a:r>
              <a:rPr lang="fr-FR" sz="1600" baseline="0" dirty="0">
                <a:latin typeface="Calibri" panose="020F0502020204030204" pitchFamily="34" charset="0"/>
                <a:cs typeface="Calibri" panose="020F0502020204030204" pitchFamily="34" charset="0"/>
              </a:rPr>
              <a:t> vs the</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energy</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extracted</a:t>
            </a:r>
            <a:r>
              <a:rPr lang="fr-FR" sz="1600" dirty="0">
                <a:latin typeface="Calibri" panose="020F0502020204030204" pitchFamily="34" charset="0"/>
                <a:cs typeface="Calibri" panose="020F0502020204030204" pitchFamily="34" charset="0"/>
              </a:rPr>
              <a:t> </a:t>
            </a:r>
          </a:p>
          <a:p>
            <a:pPr marL="742950" lvl="1" indent="-285750">
              <a:buFontTx/>
              <a:buChar char="-"/>
            </a:pPr>
            <a:r>
              <a:rPr lang="fr-FR" dirty="0" err="1"/>
              <a:t>contrasts</a:t>
            </a:r>
            <a:r>
              <a:rPr lang="fr-FR" dirty="0"/>
              <a:t> in rock </a:t>
            </a:r>
            <a:r>
              <a:rPr lang="fr-FR" dirty="0" err="1"/>
              <a:t>properties</a:t>
            </a:r>
            <a:r>
              <a:rPr lang="fr-FR" dirty="0"/>
              <a:t> </a:t>
            </a:r>
            <a:r>
              <a:rPr lang="fr-FR" dirty="0" err="1"/>
              <a:t>differes</a:t>
            </a:r>
            <a:r>
              <a:rPr lang="fr-FR" dirty="0"/>
              <a:t> </a:t>
            </a:r>
            <a:r>
              <a:rPr lang="fr-FR" dirty="0" err="1"/>
              <a:t>from</a:t>
            </a:r>
            <a:r>
              <a:rPr lang="fr-FR" dirty="0"/>
              <a:t> </a:t>
            </a:r>
            <a:r>
              <a:rPr lang="fr-FR" dirty="0" err="1"/>
              <a:t>conventional</a:t>
            </a:r>
            <a:r>
              <a:rPr lang="fr-FR" dirty="0"/>
              <a:t> </a:t>
            </a:r>
            <a:r>
              <a:rPr lang="fr-FR" dirty="0" err="1"/>
              <a:t>aquifer</a:t>
            </a:r>
            <a:r>
              <a:rPr lang="fr-FR" dirty="0"/>
              <a:t>, </a:t>
            </a:r>
            <a:r>
              <a:rPr lang="fr-FR" dirty="0" err="1"/>
              <a:t>where</a:t>
            </a:r>
            <a:r>
              <a:rPr lang="fr-FR" dirty="0"/>
              <a:t> i.e. </a:t>
            </a:r>
            <a:r>
              <a:rPr lang="fr-FR" dirty="0" err="1"/>
              <a:t>sandstone</a:t>
            </a:r>
            <a:r>
              <a:rPr lang="fr-FR" dirty="0"/>
              <a:t> (</a:t>
            </a:r>
            <a:r>
              <a:rPr lang="fr-FR" dirty="0" err="1"/>
              <a:t>porous</a:t>
            </a:r>
            <a:r>
              <a:rPr lang="fr-FR" dirty="0"/>
              <a:t>/</a:t>
            </a:r>
            <a:r>
              <a:rPr lang="fr-FR" dirty="0" err="1"/>
              <a:t>permeable</a:t>
            </a:r>
            <a:r>
              <a:rPr lang="fr-FR" dirty="0"/>
              <a:t>) </a:t>
            </a:r>
            <a:r>
              <a:rPr lang="fr-FR" dirty="0" err="1"/>
              <a:t>generally</a:t>
            </a:r>
            <a:r>
              <a:rPr lang="fr-FR" dirty="0"/>
              <a:t> have </a:t>
            </a:r>
            <a:r>
              <a:rPr lang="fr-FR" dirty="0" err="1"/>
              <a:t>higher</a:t>
            </a:r>
            <a:r>
              <a:rPr lang="fr-FR" baseline="0" dirty="0"/>
              <a:t> </a:t>
            </a:r>
            <a:r>
              <a:rPr lang="fr-FR" baseline="0" dirty="0" err="1"/>
              <a:t>conductivity</a:t>
            </a:r>
            <a:r>
              <a:rPr lang="fr-FR" baseline="0" dirty="0"/>
              <a:t> and </a:t>
            </a:r>
            <a:r>
              <a:rPr lang="fr-FR" baseline="0" dirty="0" err="1"/>
              <a:t>surrounding</a:t>
            </a:r>
            <a:r>
              <a:rPr lang="fr-FR" baseline="0" dirty="0"/>
              <a:t> </a:t>
            </a:r>
            <a:r>
              <a:rPr lang="fr-FR" baseline="0" dirty="0" err="1"/>
              <a:t>low</a:t>
            </a:r>
            <a:r>
              <a:rPr lang="fr-FR" baseline="0" dirty="0"/>
              <a:t>-k </a:t>
            </a:r>
            <a:r>
              <a:rPr lang="fr-FR" baseline="0" dirty="0" err="1"/>
              <a:t>low</a:t>
            </a:r>
            <a:r>
              <a:rPr lang="fr-FR" baseline="0" dirty="0"/>
              <a:t>-K layer </a:t>
            </a:r>
            <a:r>
              <a:rPr lang="fr-FR" baseline="0" dirty="0" err="1"/>
              <a:t>allow</a:t>
            </a:r>
            <a:r>
              <a:rPr lang="fr-FR" baseline="0" dirty="0"/>
              <a:t> a slow recharge of the system</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bg1">
                  <a:lumMod val="85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solidFill>
                  <a:schemeClr val="bg1">
                    <a:lumMod val="85000"/>
                  </a:schemeClr>
                </a:solidFill>
                <a:latin typeface="Calibri" panose="020F0502020204030204" pitchFamily="34" charset="0"/>
                <a:cs typeface="Calibri" panose="020F0502020204030204" pitchFamily="34" charset="0"/>
              </a:rPr>
              <a:t>What is the footprint area of heat extraction? Can thermal steady state be reached?</a:t>
            </a:r>
          </a:p>
          <a:p>
            <a:pPr marL="0" indent="0">
              <a:buFontTx/>
              <a:buNone/>
            </a:pPr>
            <a:r>
              <a:rPr lang="fr-FR" sz="1200" dirty="0">
                <a:latin typeface="Calibri" panose="020F0502020204030204" pitchFamily="34" charset="0"/>
                <a:cs typeface="Calibri" panose="020F0502020204030204" pitchFamily="34" charset="0"/>
              </a:rPr>
              <a:t>How </a:t>
            </a:r>
            <a:r>
              <a:rPr lang="fr-FR" sz="1200" dirty="0" err="1">
                <a:latin typeface="Calibri" panose="020F0502020204030204" pitchFamily="34" charset="0"/>
                <a:cs typeface="Calibri" panose="020F0502020204030204" pitchFamily="34" charset="0"/>
              </a:rPr>
              <a:t>does</a:t>
            </a:r>
            <a:r>
              <a:rPr lang="fr-FR" sz="1200" dirty="0">
                <a:latin typeface="Calibri" panose="020F0502020204030204" pitchFamily="34" charset="0"/>
                <a:cs typeface="Calibri" panose="020F0502020204030204" pitchFamily="34" charset="0"/>
              </a:rPr>
              <a:t> water advection </a:t>
            </a:r>
            <a:r>
              <a:rPr lang="fr-FR" sz="1200" dirty="0" err="1">
                <a:latin typeface="Calibri" panose="020F0502020204030204" pitchFamily="34" charset="0"/>
                <a:cs typeface="Calibri" panose="020F0502020204030204" pitchFamily="34" charset="0"/>
              </a:rPr>
              <a:t>contribute</a:t>
            </a:r>
            <a:r>
              <a:rPr lang="fr-FR" sz="1200" dirty="0">
                <a:latin typeface="Calibri" panose="020F0502020204030204" pitchFamily="34" charset="0"/>
                <a:cs typeface="Calibri" panose="020F0502020204030204" pitchFamily="34" charset="0"/>
              </a:rPr>
              <a:t> to </a:t>
            </a:r>
            <a:r>
              <a:rPr lang="fr-FR" sz="1200" dirty="0" err="1">
                <a:latin typeface="Calibri" panose="020F0502020204030204" pitchFamily="34" charset="0"/>
                <a:cs typeface="Calibri" panose="020F0502020204030204" pitchFamily="34" charset="0"/>
              </a:rPr>
              <a:t>energy</a:t>
            </a:r>
            <a:r>
              <a:rPr lang="fr-FR" sz="1200" dirty="0">
                <a:latin typeface="Calibri" panose="020F0502020204030204" pitchFamily="34" charset="0"/>
                <a:cs typeface="Calibri" panose="020F0502020204030204" pitchFamily="34" charset="0"/>
              </a:rPr>
              <a:t> recharge relative to </a:t>
            </a:r>
            <a:r>
              <a:rPr lang="fr-FR" sz="1200" dirty="0" err="1">
                <a:latin typeface="Calibri" panose="020F0502020204030204" pitchFamily="34" charset="0"/>
                <a:cs typeface="Calibri" panose="020F0502020204030204" pitchFamily="34" charset="0"/>
              </a:rPr>
              <a:t>purely</a:t>
            </a:r>
            <a:r>
              <a:rPr lang="fr-FR" sz="1200" dirty="0">
                <a:latin typeface="Calibri" panose="020F0502020204030204" pitchFamily="34" charset="0"/>
                <a:cs typeface="Calibri" panose="020F0502020204030204" pitchFamily="34" charset="0"/>
              </a:rPr>
              <a:t> conductive situations ?</a:t>
            </a:r>
            <a:endParaRPr lang="en-GB" sz="1200" dirty="0">
              <a:solidFill>
                <a:schemeClr val="bg1">
                  <a:lumMod val="85000"/>
                </a:schemeClr>
              </a:solidFill>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latin typeface="+mn-lt"/>
                <a:ea typeface="+mn-ea"/>
                <a:cs typeface="+mn-cs"/>
              </a:rPr>
              <a:t>how much heat is required from advective heat transport to satisfy extraction and maintain sustainability?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latin typeface="+mn-lt"/>
                <a:ea typeface="+mn-ea"/>
                <a:cs typeface="+mn-cs"/>
              </a:rPr>
              <a:t>Is the ratio of advective to diffusive heat transport required realistically achievable?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latin typeface="+mn-lt"/>
                <a:ea typeface="+mn-ea"/>
                <a:cs typeface="+mn-cs"/>
              </a:rPr>
              <a:t>Are there any geologically realistic scenarios where these conditions are expected? (see Peclet number)</a:t>
            </a:r>
            <a:endParaRPr lang="en-GB" dirty="0"/>
          </a:p>
          <a:p>
            <a:pPr marL="0" indent="0">
              <a:buFontTx/>
              <a:buNone/>
            </a:pPr>
            <a:endParaRPr lang="fr-FR" sz="16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mn-lt"/>
                <a:ea typeface="+mn-ea"/>
                <a:cs typeface="+mn-cs"/>
                <a:sym typeface="Wingdings" panose="05000000000000000000" pitchFamily="2" charset="2"/>
              </a:rPr>
              <a:t>To do: try </a:t>
            </a:r>
            <a:r>
              <a:rPr lang="en-GB" sz="1600" kern="1200" dirty="0">
                <a:solidFill>
                  <a:schemeClr val="tx1"/>
                </a:solidFill>
                <a:latin typeface="+mn-lt"/>
                <a:ea typeface="+mn-ea"/>
                <a:cs typeface="+mn-cs"/>
              </a:rPr>
              <a:t>to calculate equivalent properties based on the weighted harmonic mean for the different hydraulic and thermal properties?</a:t>
            </a:r>
          </a:p>
          <a:p>
            <a:pPr marL="0" indent="0">
              <a:buFontTx/>
              <a:buNone/>
            </a:pPr>
            <a:endParaRPr lang="fr-FR" sz="16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Need to </a:t>
            </a:r>
            <a:r>
              <a:rPr lang="fr-FR" dirty="0" err="1"/>
              <a:t>understand</a:t>
            </a:r>
            <a:r>
              <a:rPr lang="fr-FR" dirty="0"/>
              <a:t> </a:t>
            </a:r>
            <a:r>
              <a:rPr lang="fr-FR" dirty="0" err="1"/>
              <a:t>groundwater</a:t>
            </a:r>
            <a:r>
              <a:rPr lang="fr-FR" dirty="0"/>
              <a:t> </a:t>
            </a:r>
            <a:r>
              <a:rPr lang="fr-FR" dirty="0" err="1"/>
              <a:t>processes</a:t>
            </a:r>
            <a:r>
              <a:rPr lang="fr-FR" dirty="0"/>
              <a:t> and how </a:t>
            </a:r>
            <a:r>
              <a:rPr lang="fr-FR" dirty="0" err="1"/>
              <a:t>they</a:t>
            </a:r>
            <a:r>
              <a:rPr lang="fr-FR" dirty="0"/>
              <a:t> </a:t>
            </a:r>
            <a:r>
              <a:rPr lang="fr-FR" dirty="0" err="1"/>
              <a:t>superimpose</a:t>
            </a:r>
            <a:r>
              <a:rPr lang="fr-FR" dirty="0"/>
              <a:t> onto conductive/</a:t>
            </a:r>
            <a:r>
              <a:rPr lang="fr-FR" dirty="0" err="1"/>
              <a:t>undisturbed</a:t>
            </a:r>
            <a:r>
              <a:rPr lang="fr-FR" dirty="0"/>
              <a:t> </a:t>
            </a:r>
            <a:r>
              <a:rPr lang="fr-FR" dirty="0" err="1"/>
              <a:t>geothermal</a:t>
            </a:r>
            <a:r>
              <a:rPr lang="fr-FR" dirty="0"/>
              <a:t> gradient in </a:t>
            </a:r>
            <a:r>
              <a:rPr lang="fr-FR" dirty="0" err="1"/>
              <a:t>highly</a:t>
            </a:r>
            <a:r>
              <a:rPr lang="fr-FR" dirty="0"/>
              <a:t> conductive </a:t>
            </a:r>
            <a:r>
              <a:rPr lang="fr-FR" dirty="0" err="1"/>
              <a:t>layers</a:t>
            </a:r>
            <a:r>
              <a:rPr lang="fr-FR" dirty="0"/>
              <a:t> </a:t>
            </a:r>
            <a:r>
              <a:rPr lang="fr-FR" dirty="0">
                <a:sym typeface="Wingdings" panose="05000000000000000000" pitchFamily="2" charset="2"/>
              </a:rPr>
              <a:t> </a:t>
            </a:r>
            <a:r>
              <a:rPr lang="fr-FR" sz="1200" dirty="0">
                <a:latin typeface="Calibri" panose="020F0502020204030204" pitchFamily="34" charset="0"/>
                <a:cs typeface="Calibri" panose="020F0502020204030204" pitchFamily="34" charset="0"/>
              </a:rPr>
              <a:t>This leads to </a:t>
            </a:r>
            <a:r>
              <a:rPr lang="fr-FR" sz="1200" dirty="0" err="1">
                <a:latin typeface="Calibri" panose="020F0502020204030204" pitchFamily="34" charset="0"/>
                <a:cs typeface="Calibri" panose="020F0502020204030204" pitchFamily="34" charset="0"/>
              </a:rPr>
              <a:t>chapter</a:t>
            </a:r>
            <a:r>
              <a:rPr lang="fr-FR" sz="1200" dirty="0">
                <a:latin typeface="Calibri" panose="020F0502020204030204" pitchFamily="34" charset="0"/>
                <a:cs typeface="Calibri" panose="020F0502020204030204" pitchFamily="34" charset="0"/>
              </a:rPr>
              <a:t> 2 – as</a:t>
            </a:r>
            <a:r>
              <a:rPr lang="fr-FR" sz="1200" baseline="0" dirty="0">
                <a:latin typeface="Calibri" panose="020F0502020204030204" pitchFamily="34" charset="0"/>
                <a:cs typeface="Calibri" panose="020F0502020204030204" pitchFamily="34" charset="0"/>
              </a:rPr>
              <a:t> mines </a:t>
            </a:r>
            <a:r>
              <a:rPr lang="fr-FR" sz="1200" baseline="0" dirty="0" err="1">
                <a:latin typeface="Calibri" panose="020F0502020204030204" pitchFamily="34" charset="0"/>
                <a:cs typeface="Calibri" panose="020F0502020204030204" pitchFamily="34" charset="0"/>
              </a:rPr>
              <a:t>might</a:t>
            </a:r>
            <a:r>
              <a:rPr lang="fr-FR" sz="1200" baseline="0" dirty="0">
                <a:latin typeface="Calibri" panose="020F0502020204030204" pitchFamily="34" charset="0"/>
                <a:cs typeface="Calibri" panose="020F0502020204030204" pitchFamily="34" charset="0"/>
              </a:rPr>
              <a:t> not </a:t>
            </a:r>
            <a:r>
              <a:rPr lang="fr-FR" sz="1200" baseline="0" dirty="0" err="1">
                <a:latin typeface="Calibri" panose="020F0502020204030204" pitchFamily="34" charset="0"/>
                <a:cs typeface="Calibri" panose="020F0502020204030204" pitchFamily="34" charset="0"/>
              </a:rPr>
              <a:t>be</a:t>
            </a:r>
            <a:r>
              <a:rPr lang="fr-FR" sz="1200" baseline="0" dirty="0">
                <a:latin typeface="Calibri" panose="020F0502020204030204" pitchFamily="34" charset="0"/>
                <a:cs typeface="Calibri" panose="020F0502020204030204" pitchFamily="34" charset="0"/>
              </a:rPr>
              <a:t> at </a:t>
            </a:r>
            <a:r>
              <a:rPr lang="fr-FR" sz="1200" baseline="0" dirty="0" err="1">
                <a:latin typeface="Calibri" panose="020F0502020204030204" pitchFamily="34" charset="0"/>
                <a:cs typeface="Calibri" panose="020F0502020204030204" pitchFamily="34" charset="0"/>
              </a:rPr>
              <a:t>equilibrium</a:t>
            </a:r>
            <a:r>
              <a:rPr lang="fr-FR" sz="1200" baseline="0" dirty="0">
                <a:latin typeface="Calibri" panose="020F0502020204030204" pitchFamily="34" charset="0"/>
                <a:cs typeface="Calibri" panose="020F0502020204030204" pitchFamily="34" charset="0"/>
              </a:rPr>
              <a:t> / due to the </a:t>
            </a:r>
            <a:r>
              <a:rPr lang="fr-FR" sz="1200" baseline="0" dirty="0" err="1">
                <a:latin typeface="Calibri" panose="020F0502020204030204" pitchFamily="34" charset="0"/>
                <a:cs typeface="Calibri" panose="020F0502020204030204" pitchFamily="34" charset="0"/>
              </a:rPr>
              <a:t>past</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activities</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within</a:t>
            </a:r>
            <a:r>
              <a:rPr lang="fr-FR" sz="1200" baseline="0" dirty="0">
                <a:latin typeface="Calibri" panose="020F0502020204030204" pitchFamily="34" charset="0"/>
                <a:cs typeface="Calibri" panose="020F0502020204030204" pitchFamily="34" charset="0"/>
              </a:rPr>
              <a:t> the mine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15E49CE8-1975-48EE-A825-DB645981421A}" type="slidenum">
              <a:rPr lang="en-GB" smtClean="0"/>
              <a:t>8</a:t>
            </a:fld>
            <a:endParaRPr lang="en-GB"/>
          </a:p>
        </p:txBody>
      </p:sp>
    </p:spTree>
    <p:extLst>
      <p:ext uri="{BB962C8B-B14F-4D97-AF65-F5344CB8AC3E}">
        <p14:creationId xmlns:p14="http://schemas.microsoft.com/office/powerpoint/2010/main" val="223516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Once i know </a:t>
            </a:r>
            <a:r>
              <a:rPr lang="fr-FR" dirty="0" err="1"/>
              <a:t>what</a:t>
            </a:r>
            <a:r>
              <a:rPr lang="fr-FR" dirty="0"/>
              <a:t> </a:t>
            </a:r>
            <a:r>
              <a:rPr lang="fr-FR" dirty="0" err="1"/>
              <a:t>produces</a:t>
            </a:r>
            <a:r>
              <a:rPr lang="fr-FR" dirty="0"/>
              <a:t> </a:t>
            </a:r>
            <a:r>
              <a:rPr lang="fr-FR" dirty="0" err="1"/>
              <a:t>heat</a:t>
            </a:r>
            <a:r>
              <a:rPr lang="fr-FR" dirty="0"/>
              <a:t>, I </a:t>
            </a:r>
            <a:r>
              <a:rPr lang="fr-FR" dirty="0" err="1"/>
              <a:t>need</a:t>
            </a:r>
            <a:r>
              <a:rPr lang="fr-FR" dirty="0"/>
              <a:t> to know how </a:t>
            </a:r>
            <a:r>
              <a:rPr lang="fr-FR" dirty="0" err="1"/>
              <a:t>they</a:t>
            </a:r>
            <a:r>
              <a:rPr lang="fr-FR" dirty="0"/>
              <a:t> </a:t>
            </a:r>
            <a:r>
              <a:rPr lang="fr-FR" dirty="0" err="1"/>
              <a:t>contribute</a:t>
            </a:r>
            <a:r>
              <a:rPr lang="fr-FR" dirty="0"/>
              <a:t> to the </a:t>
            </a:r>
            <a:r>
              <a:rPr lang="fr-FR" dirty="0" err="1"/>
              <a:t>heat</a:t>
            </a:r>
            <a:r>
              <a:rPr lang="fr-FR" dirty="0"/>
              <a:t> recharge rate = </a:t>
            </a:r>
            <a:r>
              <a:rPr lang="fr-FR" dirty="0" err="1"/>
              <a:t>what</a:t>
            </a:r>
            <a:r>
              <a:rPr lang="fr-FR" dirty="0"/>
              <a:t> are the </a:t>
            </a:r>
            <a:r>
              <a:rPr lang="fr-FR" dirty="0" err="1"/>
              <a:t>mechanisms</a:t>
            </a:r>
            <a:r>
              <a:rPr lang="fr-FR" dirty="0"/>
              <a:t> and nature of the </a:t>
            </a:r>
            <a:r>
              <a:rPr lang="fr-FR" dirty="0" err="1"/>
              <a:t>heat</a:t>
            </a:r>
            <a:r>
              <a:rPr lang="fr-FR" dirty="0"/>
              <a:t> fluxes </a:t>
            </a:r>
            <a:r>
              <a:rPr lang="fr-FR" dirty="0" err="1"/>
              <a:t>induced</a:t>
            </a:r>
            <a:r>
              <a:rPr lang="fr-FR" dirty="0"/>
              <a:t> by production-</a:t>
            </a:r>
          </a:p>
          <a:p>
            <a:r>
              <a:rPr lang="fr-FR" dirty="0"/>
              <a:t>This </a:t>
            </a:r>
            <a:r>
              <a:rPr lang="fr-FR" dirty="0" err="1"/>
              <a:t>implies</a:t>
            </a:r>
            <a:r>
              <a:rPr lang="fr-FR" dirty="0"/>
              <a:t> </a:t>
            </a:r>
            <a:r>
              <a:rPr lang="fr-FR" dirty="0" err="1"/>
              <a:t>understanding</a:t>
            </a:r>
            <a:r>
              <a:rPr lang="fr-FR" dirty="0"/>
              <a:t> the </a:t>
            </a:r>
            <a:r>
              <a:rPr lang="fr-FR" dirty="0" err="1"/>
              <a:t>heat</a:t>
            </a:r>
            <a:r>
              <a:rPr lang="fr-FR" dirty="0"/>
              <a:t> </a:t>
            </a:r>
            <a:r>
              <a:rPr lang="fr-FR" dirty="0" err="1"/>
              <a:t>fuxes</a:t>
            </a:r>
            <a:r>
              <a:rPr lang="fr-FR" dirty="0"/>
              <a:t>, </a:t>
            </a:r>
            <a:r>
              <a:rPr lang="fr-FR" dirty="0" err="1"/>
              <a:t>hence</a:t>
            </a:r>
            <a:r>
              <a:rPr lang="fr-FR" dirty="0"/>
              <a:t> the second question</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is the water-rock heat exchange rate in mined areas (i.e. </a:t>
            </a:r>
            <a:r>
              <a:rPr lang="en-GB" sz="1600" dirty="0" err="1">
                <a:latin typeface="Calibri" panose="020F0502020204030204" pitchFamily="34" charset="0"/>
                <a:cs typeface="Calibri" panose="020F0502020204030204" pitchFamily="34" charset="0"/>
              </a:rPr>
              <a:t>goaf</a:t>
            </a:r>
            <a:r>
              <a:rPr lang="en-GB" sz="1600" dirty="0">
                <a:latin typeface="Calibri" panose="020F0502020204030204" pitchFamily="34" charset="0"/>
                <a:cs typeface="Calibri" panose="020F0502020204030204" pitchFamily="34" charset="0"/>
              </a:rPr>
              <a:t>) and tunnels, depending on:</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water source / </a:t>
            </a:r>
            <a:r>
              <a:rPr lang="fr-FR" sz="1600" dirty="0" err="1">
                <a:latin typeface="Calibri" panose="020F0502020204030204" pitchFamily="34" charset="0"/>
                <a:cs typeface="Calibri" panose="020F0502020204030204" pitchFamily="34" charset="0"/>
              </a:rPr>
              <a:t>temperature</a:t>
            </a:r>
            <a:endParaRPr lang="fr-FR"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flow rate</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rock </a:t>
            </a:r>
            <a:r>
              <a:rPr lang="fr-FR" sz="1600" dirty="0" err="1">
                <a:latin typeface="Calibri" panose="020F0502020204030204" pitchFamily="34" charset="0"/>
                <a:cs typeface="Calibri" panose="020F0502020204030204" pitchFamily="34" charset="0"/>
              </a:rPr>
              <a:t>properties</a:t>
            </a:r>
            <a:r>
              <a:rPr lang="fr-FR" sz="1600" dirty="0">
                <a:latin typeface="Calibri" panose="020F0502020204030204" pitchFamily="34" charset="0"/>
                <a:cs typeface="Calibri" panose="020F0502020204030204" pitchFamily="34" charset="0"/>
              </a:rPr>
              <a:t> (i.e. </a:t>
            </a:r>
            <a:r>
              <a:rPr lang="fr-FR" sz="1600" dirty="0" err="1">
                <a:latin typeface="Calibri" panose="020F0502020204030204" pitchFamily="34" charset="0"/>
                <a:cs typeface="Calibri" panose="020F0502020204030204" pitchFamily="34" charset="0"/>
              </a:rPr>
              <a:t>permeability</a:t>
            </a:r>
            <a:r>
              <a:rPr lang="fr-FR" sz="1600" dirty="0">
                <a:latin typeface="Calibri" panose="020F0502020204030204" pitchFamily="34" charset="0"/>
                <a:cs typeface="Calibri" panose="020F0502020204030204" pitchFamily="34" charset="0"/>
              </a:rPr>
              <a:t>, thermal </a:t>
            </a:r>
            <a:r>
              <a:rPr lang="fr-FR" sz="1600" dirty="0" err="1">
                <a:latin typeface="Calibri" panose="020F0502020204030204" pitchFamily="34" charset="0"/>
                <a:cs typeface="Calibri" panose="020F0502020204030204" pitchFamily="34" charset="0"/>
              </a:rPr>
              <a:t>conductivity</a:t>
            </a:r>
            <a:r>
              <a:rPr lang="fr-FR" sz="1600" dirty="0">
                <a:latin typeface="Calibri" panose="020F0502020204030204" pitchFamily="34" charset="0"/>
                <a:cs typeface="Calibri" panose="020F0502020204030204" pitchFamily="34" charset="0"/>
              </a:rPr>
              <a:t>) </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a:t>
            </a:r>
            <a:r>
              <a:rPr lang="en-GB" sz="1600" dirty="0">
                <a:latin typeface="Calibri" panose="020F0502020204030204" pitchFamily="34" charset="0"/>
                <a:cs typeface="Calibri" panose="020F0502020204030204" pitchFamily="34" charset="0"/>
              </a:rPr>
              <a:t>flow path length</a:t>
            </a:r>
          </a:p>
          <a:p>
            <a:endParaRPr lang="en-GB"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9</a:t>
            </a:fld>
            <a:endParaRPr lang="en-GB"/>
          </a:p>
        </p:txBody>
      </p:sp>
    </p:spTree>
    <p:extLst>
      <p:ext uri="{BB962C8B-B14F-4D97-AF65-F5344CB8AC3E}">
        <p14:creationId xmlns:p14="http://schemas.microsoft.com/office/powerpoint/2010/main" val="1249423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A5E19A3-ADC2-4AE7-BB60-DDB4380C4629}" type="datetime1">
              <a:rPr lang="en-US" smtClean="0"/>
              <a:t>6/17/2020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4ED558-648B-47A5-8E0C-5F58F05F2684}" type="datetime1">
              <a:rPr lang="en-US" smtClean="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BC749C-6694-48AA-BD0A-C021BE77AF11}" type="datetime1">
              <a:rPr lang="en-US" smtClean="0"/>
              <a:t>6/17/2020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D759F4-0C53-472B-A631-FD03B2F1D0E9}" type="datetime1">
              <a:rPr lang="en-US" smtClean="0"/>
              <a:t>6/17/2020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E98F2531-3A06-4D57-AC86-EDAF845F61C6}" type="datetime1">
              <a:rPr lang="en-US" smtClean="0"/>
              <a:t>6/17/2020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5D7FAA5-0990-4E47-8FAA-9C6BB3549D8B}" type="datetime1">
              <a:rPr lang="en-US" smtClean="0"/>
              <a:t>6/17/2020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027F57EE-B3F1-4641-B94E-E1CC70450F56}" type="datetime1">
              <a:rPr lang="en-US" smtClean="0"/>
              <a:t>6/17/2020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51E6E0-F14C-4A8D-8D1E-5B97162182A1}" type="datetime1">
              <a:rPr lang="en-US" smtClean="0"/>
              <a:t>6/17/2020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4C05E6-E6DD-4F38-97C6-5967CA3F9B4D}" type="datetime1">
              <a:rPr lang="en-US" smtClean="0"/>
              <a:t>6/17/2020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76ABAB33-3707-430B-B19E-2CF3C0EC6CD4}" type="datetime1">
              <a:rPr lang="en-US" smtClean="0"/>
              <a:t>6/17/2020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A418C8F-1A8A-4B9E-BAE8-5D9D2904C04A}" type="datetime1">
              <a:rPr lang="en-US" smtClean="0"/>
              <a:t>6/17/2020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2E4FB60-5A0B-4CB1-86BB-D1911D0CECE0}" type="datetime1">
              <a:rPr lang="en-US" smtClean="0"/>
              <a:t>6/17/2020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9.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31.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0.gif"/><Relationship Id="rId5" Type="http://schemas.openxmlformats.org/officeDocument/2006/relationships/diagramQuickStyle" Target="../diagrams/quickStyle9.xml"/><Relationship Id="rId10" Type="http://schemas.openxmlformats.org/officeDocument/2006/relationships/image" Target="../media/image29.png"/><Relationship Id="rId4" Type="http://schemas.openxmlformats.org/officeDocument/2006/relationships/diagramLayout" Target="../diagrams/layout9.xml"/><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9.png"/><Relationship Id="rId5" Type="http://schemas.openxmlformats.org/officeDocument/2006/relationships/diagramQuickStyle" Target="../diagrams/quickStyle11.xml"/><Relationship Id="rId10" Type="http://schemas.openxmlformats.org/officeDocument/2006/relationships/image" Target="../media/image39.png"/><Relationship Id="rId4" Type="http://schemas.openxmlformats.org/officeDocument/2006/relationships/diagramLayout" Target="../diagrams/layout11.xml"/><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41.gif"/><Relationship Id="rId5" Type="http://schemas.openxmlformats.org/officeDocument/2006/relationships/diagramQuickStyle" Target="../diagrams/quickStyle12.xml"/><Relationship Id="rId10" Type="http://schemas.openxmlformats.org/officeDocument/2006/relationships/image" Target="../media/image16.png"/><Relationship Id="rId4" Type="http://schemas.openxmlformats.org/officeDocument/2006/relationships/diagramLayout" Target="../diagrams/layout12.xml"/><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46.png"/><Relationship Id="rId5" Type="http://schemas.openxmlformats.org/officeDocument/2006/relationships/diagramQuickStyle" Target="../diagrams/quickStyle13.xml"/><Relationship Id="rId15" Type="http://schemas.openxmlformats.org/officeDocument/2006/relationships/image" Target="../media/image49.png"/><Relationship Id="rId10" Type="http://schemas.openxmlformats.org/officeDocument/2006/relationships/image" Target="../media/image45.png"/><Relationship Id="rId4" Type="http://schemas.openxmlformats.org/officeDocument/2006/relationships/diagramLayout" Target="../diagrams/layout13.xml"/><Relationship Id="rId9" Type="http://schemas.openxmlformats.org/officeDocument/2006/relationships/image" Target="../media/image44.png"/><Relationship Id="rId1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5.xml"/><Relationship Id="rId13" Type="http://schemas.openxmlformats.org/officeDocument/2006/relationships/image" Target="../media/image15.png"/><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1.gif"/><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jpeg"/><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Layout" Target="../diagrams/layout16.xml"/><Relationship Id="rId7" Type="http://schemas.openxmlformats.org/officeDocument/2006/relationships/image" Target="../media/image56.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diagramLayout" Target="../diagrams/layout17.xml"/><Relationship Id="rId7" Type="http://schemas.openxmlformats.org/officeDocument/2006/relationships/image" Target="../media/image59.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10" Type="http://schemas.openxmlformats.org/officeDocument/2006/relationships/image" Target="../media/image62.png"/><Relationship Id="rId4" Type="http://schemas.openxmlformats.org/officeDocument/2006/relationships/diagramQuickStyle" Target="../diagrams/quickStyle17.xml"/><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8.xml"/><Relationship Id="rId13" Type="http://schemas.openxmlformats.org/officeDocument/2006/relationships/image" Target="../media/image63.png"/><Relationship Id="rId3" Type="http://schemas.openxmlformats.org/officeDocument/2006/relationships/slideLayout" Target="../slideLayouts/slideLayout2.xml"/><Relationship Id="rId7" Type="http://schemas.openxmlformats.org/officeDocument/2006/relationships/diagramQuickStyle" Target="../diagrams/quickStyle18.xml"/><Relationship Id="rId12" Type="http://schemas.openxmlformats.org/officeDocument/2006/relationships/image" Target="../media/image2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Layout" Target="../diagrams/layout18.xml"/><Relationship Id="rId11" Type="http://schemas.openxmlformats.org/officeDocument/2006/relationships/image" Target="../media/image19.png"/><Relationship Id="rId5" Type="http://schemas.openxmlformats.org/officeDocument/2006/relationships/diagramData" Target="../diagrams/data18.xml"/><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notesSlide" Target="../notesSlides/notesSlide16.xml"/><Relationship Id="rId9" Type="http://schemas.microsoft.com/office/2007/relationships/diagramDrawing" Target="../diagrams/drawing18.xml"/><Relationship Id="rId1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Layout" Target="../diagrams/layout19.xml"/><Relationship Id="rId7" Type="http://schemas.openxmlformats.org/officeDocument/2006/relationships/image" Target="../media/image64.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openxmlformats.org/officeDocument/2006/relationships/image" Target="../media/image68.png"/><Relationship Id="rId5" Type="http://schemas.openxmlformats.org/officeDocument/2006/relationships/diagramColors" Target="../diagrams/colors19.xml"/><Relationship Id="rId10" Type="http://schemas.openxmlformats.org/officeDocument/2006/relationships/image" Target="../media/image67.png"/><Relationship Id="rId4" Type="http://schemas.openxmlformats.org/officeDocument/2006/relationships/diagramQuickStyle" Target="../diagrams/quickStyle19.xml"/><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image" Target="../media/image21.png"/><Relationship Id="rId4" Type="http://schemas.openxmlformats.org/officeDocument/2006/relationships/diagramLayout" Target="../diagrams/layout20.xml"/><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diagramData" Target="../diagrams/data21.xml"/><Relationship Id="rId7" Type="http://schemas.microsoft.com/office/2007/relationships/diagramDrawing" Target="../diagrams/drawing21.xml"/><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18.xml"/><Relationship Id="rId16" Type="http://schemas.openxmlformats.org/officeDocument/2006/relationships/image" Target="../media/image79.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image" Target="../media/image74.png"/><Relationship Id="rId5" Type="http://schemas.openxmlformats.org/officeDocument/2006/relationships/diagramQuickStyle" Target="../diagrams/quickStyle21.xml"/><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chart" Target="../charts/chart1.xml"/><Relationship Id="rId4" Type="http://schemas.openxmlformats.org/officeDocument/2006/relationships/diagramLayout" Target="../diagrams/layout21.xml"/><Relationship Id="rId9" Type="http://schemas.openxmlformats.org/officeDocument/2006/relationships/image" Target="../media/image72.png"/><Relationship Id="rId14"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Data" Target="../diagrams/data22.xml"/><Relationship Id="rId7" Type="http://schemas.microsoft.com/office/2007/relationships/diagramDrawing" Target="../diagrams/drawing22.xml"/><Relationship Id="rId12" Type="http://schemas.openxmlformats.org/officeDocument/2006/relationships/image" Target="../media/image5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2.xml"/><Relationship Id="rId11" Type="http://schemas.openxmlformats.org/officeDocument/2006/relationships/image" Target="../media/image86.png"/><Relationship Id="rId5" Type="http://schemas.openxmlformats.org/officeDocument/2006/relationships/diagramQuickStyle" Target="../diagrams/quickStyle22.xml"/><Relationship Id="rId10" Type="http://schemas.openxmlformats.org/officeDocument/2006/relationships/image" Target="../media/image85.png"/><Relationship Id="rId4" Type="http://schemas.openxmlformats.org/officeDocument/2006/relationships/diagramLayout" Target="../diagrams/layout22.xml"/><Relationship Id="rId9"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108.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3.png"/><Relationship Id="rId5" Type="http://schemas.openxmlformats.org/officeDocument/2006/relationships/diagramQuickStyle" Target="../diagrams/quickStyle2.xml"/><Relationship Id="rId10" Type="http://schemas.openxmlformats.org/officeDocument/2006/relationships/image" Target="../media/image12.jpeg"/><Relationship Id="rId4" Type="http://schemas.openxmlformats.org/officeDocument/2006/relationships/diagramLayout" Target="../diagrams/layout2.xml"/><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chart" Target="../charts/chart2.xml"/><Relationship Id="rId13" Type="http://schemas.openxmlformats.org/officeDocument/2006/relationships/chart" Target="../charts/chart7.xml"/><Relationship Id="rId3" Type="http://schemas.openxmlformats.org/officeDocument/2006/relationships/diagramData" Target="../diagrams/data24.xml"/><Relationship Id="rId7" Type="http://schemas.microsoft.com/office/2007/relationships/diagramDrawing" Target="../diagrams/drawing24.xml"/><Relationship Id="rId12" Type="http://schemas.openxmlformats.org/officeDocument/2006/relationships/chart" Target="../charts/chart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4.xml"/><Relationship Id="rId11" Type="http://schemas.openxmlformats.org/officeDocument/2006/relationships/chart" Target="../charts/chart5.xml"/><Relationship Id="rId5" Type="http://schemas.openxmlformats.org/officeDocument/2006/relationships/diagramQuickStyle" Target="../diagrams/quickStyle24.xml"/><Relationship Id="rId15" Type="http://schemas.openxmlformats.org/officeDocument/2006/relationships/chart" Target="../charts/chart9.xml"/><Relationship Id="rId10" Type="http://schemas.openxmlformats.org/officeDocument/2006/relationships/chart" Target="../charts/chart4.xml"/><Relationship Id="rId4" Type="http://schemas.openxmlformats.org/officeDocument/2006/relationships/diagramLayout" Target="../diagrams/layout24.xml"/><Relationship Id="rId9" Type="http://schemas.openxmlformats.org/officeDocument/2006/relationships/chart" Target="../charts/chart3.xml"/><Relationship Id="rId14" Type="http://schemas.openxmlformats.org/officeDocument/2006/relationships/chart" Target="../charts/chart8.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wdp"/><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6.png"/><Relationship Id="rId5" Type="http://schemas.openxmlformats.org/officeDocument/2006/relationships/diagramQuickStyle" Target="../diagrams/quickStyle4.xml"/><Relationship Id="rId10" Type="http://schemas.openxmlformats.org/officeDocument/2006/relationships/image" Target="../media/image130.png"/><Relationship Id="rId4" Type="http://schemas.openxmlformats.org/officeDocument/2006/relationships/diagramLayout" Target="../diagrams/layout4.xml"/><Relationship Id="rId9" Type="http://schemas.openxmlformats.org/officeDocument/2006/relationships/image" Target="../media/image15.png"/><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diagramQuickStyle" Target="../diagrams/quickStyle6.xml"/><Relationship Id="rId12" Type="http://schemas.openxmlformats.org/officeDocument/2006/relationships/image" Target="../media/image2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Layout" Target="../diagrams/layout6.xml"/><Relationship Id="rId11" Type="http://schemas.openxmlformats.org/officeDocument/2006/relationships/image" Target="../media/image19.png"/><Relationship Id="rId5" Type="http://schemas.openxmlformats.org/officeDocument/2006/relationships/diagramData" Target="../diagrams/data6.xml"/><Relationship Id="rId10" Type="http://schemas.openxmlformats.org/officeDocument/2006/relationships/image" Target="../media/image18.png"/><Relationship Id="rId4" Type="http://schemas.openxmlformats.org/officeDocument/2006/relationships/notesSlide" Target="../notesSlides/notesSlide7.xml"/><Relationship Id="rId9" Type="http://schemas.microsoft.com/office/2007/relationships/diagramDrawing" Target="../diagrams/drawing6.xml"/><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33.png"/><Relationship Id="rId3" Type="http://schemas.openxmlformats.org/officeDocument/2006/relationships/diagramData" Target="../diagrams/data7.xml"/><Relationship Id="rId21" Type="http://schemas.openxmlformats.org/officeDocument/2006/relationships/image" Target="../media/image9.png"/><Relationship Id="rId7" Type="http://schemas.microsoft.com/office/2007/relationships/diagramDrawing" Target="../diagrams/drawing7.xml"/><Relationship Id="rId12" Type="http://schemas.openxmlformats.org/officeDocument/2006/relationships/image" Target="../media/image16.png"/><Relationship Id="rId17" Type="http://schemas.openxmlformats.org/officeDocument/2006/relationships/image" Target="../media/image32.png"/><Relationship Id="rId2" Type="http://schemas.openxmlformats.org/officeDocument/2006/relationships/notesSlide" Target="../notesSlides/notesSlide8.xml"/><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23.png"/><Relationship Id="rId5" Type="http://schemas.openxmlformats.org/officeDocument/2006/relationships/diagramQuickStyle" Target="../diagrams/quickStyle7.xml"/><Relationship Id="rId10" Type="http://schemas.openxmlformats.org/officeDocument/2006/relationships/image" Target="../media/image26.png"/><Relationship Id="rId19" Type="http://schemas.openxmlformats.org/officeDocument/2006/relationships/image" Target="../media/image34.png"/><Relationship Id="rId4" Type="http://schemas.openxmlformats.org/officeDocument/2006/relationships/diagramLayout" Target="../diagrams/layout7.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058779"/>
            <a:ext cx="8991600" cy="2973885"/>
          </a:xfrm>
        </p:spPr>
        <p:txBody>
          <a:bodyPr>
            <a:normAutofit/>
          </a:bodyPr>
          <a:lstStyle/>
          <a:p>
            <a:r>
              <a:rPr lang="en-GB" sz="3600" dirty="0"/>
              <a:t>Investigating geothermal heat resources of legacy mine workings:</a:t>
            </a:r>
            <a:br>
              <a:rPr lang="en-GB" sz="3600" dirty="0"/>
            </a:br>
            <a:r>
              <a:rPr lang="en-GB" sz="3600" dirty="0"/>
              <a:t>Why are some mine waters hotter than others?</a:t>
            </a:r>
            <a:endParaRPr lang="en-GB" dirty="0"/>
          </a:p>
        </p:txBody>
      </p:sp>
      <p:sp>
        <p:nvSpPr>
          <p:cNvPr id="3" name="Subtitle 2"/>
          <p:cNvSpPr>
            <a:spLocks noGrp="1"/>
          </p:cNvSpPr>
          <p:nvPr>
            <p:ph type="subTitle" idx="1"/>
          </p:nvPr>
        </p:nvSpPr>
        <p:spPr/>
        <p:txBody>
          <a:bodyPr>
            <a:normAutofit lnSpcReduction="10000"/>
          </a:bodyPr>
          <a:lstStyle/>
          <a:p>
            <a:r>
              <a:rPr lang="en-GB" sz="2800" dirty="0" err="1"/>
              <a:t>Mylene</a:t>
            </a:r>
            <a:r>
              <a:rPr lang="en-GB" sz="2800" dirty="0"/>
              <a:t> Receveur</a:t>
            </a:r>
          </a:p>
          <a:p>
            <a:r>
              <a:rPr lang="en-GB" dirty="0"/>
              <a:t>Christopher McDermott, Stuart Gilfillan, Andrew Fraser-Harris, Ian Watson</a:t>
            </a:r>
          </a:p>
          <a:p>
            <a:endParaRPr lang="en-GB"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7553" y="5866216"/>
            <a:ext cx="1922145" cy="7435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553" y="235437"/>
            <a:ext cx="2532893" cy="603505"/>
          </a:xfrm>
          <a:prstGeom prst="rect">
            <a:avLst/>
          </a:prstGeom>
        </p:spPr>
      </p:pic>
      <p:pic>
        <p:nvPicPr>
          <p:cNvPr id="6" name="Picture 5" descr="Résultat de recherche d'images pour &quot;the coal authority&quot;&quot;"/>
          <p:cNvPicPr>
            <a:picLocks noChangeAspect="1" noChangeArrowheads="1"/>
          </p:cNvPicPr>
          <p:nvPr/>
        </p:nvPicPr>
        <p:blipFill rotWithShape="1">
          <a:blip r:embed="rId5">
            <a:extLst>
              <a:ext uri="{28A0092B-C50C-407E-A947-70E740481C1C}">
                <a14:useLocalDpi xmlns:a14="http://schemas.microsoft.com/office/drawing/2010/main" val="0"/>
              </a:ext>
            </a:extLst>
          </a:blip>
          <a:srcRect l="13254" t="18391" r="6133" b="17644"/>
          <a:stretch/>
        </p:blipFill>
        <p:spPr bwMode="auto">
          <a:xfrm>
            <a:off x="2342147" y="5866216"/>
            <a:ext cx="937109" cy="7435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5983" y="235437"/>
            <a:ext cx="1217470" cy="1204577"/>
          </a:xfrm>
          <a:prstGeom prst="rect">
            <a:avLst/>
          </a:prstGeom>
        </p:spPr>
      </p:pic>
      <p:sp>
        <p:nvSpPr>
          <p:cNvPr id="8" name="Espace réservé du numéro de diapositive 7">
            <a:extLst>
              <a:ext uri="{FF2B5EF4-FFF2-40B4-BE49-F238E27FC236}">
                <a16:creationId xmlns:a16="http://schemas.microsoft.com/office/drawing/2014/main" id="{A4A6354C-B475-4191-95ED-944C2FB52808}"/>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1945174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4711" y="313510"/>
            <a:ext cx="7584141" cy="1159477"/>
          </a:xfrm>
        </p:spPr>
        <p:txBody>
          <a:bodyPr>
            <a:noAutofit/>
          </a:bodyPr>
          <a:lstStyle/>
          <a:p>
            <a:r>
              <a:rPr lang="en-GB" sz="1800" dirty="0"/>
              <a:t>RQ2 - what is the footprint of past mining activities on the thermal state and temperature distribution in mines?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p:cNvSpPr/>
          <p:nvPr/>
        </p:nvSpPr>
        <p:spPr>
          <a:xfrm>
            <a:off x="5830896" y="5239800"/>
            <a:ext cx="1060625"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GB" dirty="0">
                <a:latin typeface="Calibri" panose="020F0502020204030204" pitchFamily="34" charset="0"/>
                <a:cs typeface="Calibri" panose="020F0502020204030204" pitchFamily="34" charset="0"/>
              </a:rPr>
              <a:t>↗K, ↗</a:t>
            </a:r>
            <a:r>
              <a:rPr lang="az-Cyrl-AZ" dirty="0">
                <a:latin typeface="Calibri" panose="020F0502020204030204" pitchFamily="34" charset="0"/>
                <a:cs typeface="Calibri" panose="020F0502020204030204" pitchFamily="34" charset="0"/>
              </a:rPr>
              <a:t>Ф</a:t>
            </a:r>
            <a:endParaRPr lang="en-GB" dirty="0">
              <a:latin typeface="Calibri" panose="020F0502020204030204" pitchFamily="34" charset="0"/>
              <a:cs typeface="Calibri" panose="020F0502020204030204" pitchFamily="34" charset="0"/>
            </a:endParaRPr>
          </a:p>
        </p:txBody>
      </p:sp>
      <p:pic>
        <p:nvPicPr>
          <p:cNvPr id="21" name="Picture 20"/>
          <p:cNvPicPr>
            <a:picLocks noChangeAspect="1"/>
          </p:cNvPicPr>
          <p:nvPr/>
        </p:nvPicPr>
        <p:blipFill>
          <a:blip r:embed="rId8"/>
          <a:stretch>
            <a:fillRect/>
          </a:stretch>
        </p:blipFill>
        <p:spPr>
          <a:xfrm>
            <a:off x="7384929" y="2290002"/>
            <a:ext cx="4048683" cy="2280948"/>
          </a:xfrm>
          <a:prstGeom prst="rect">
            <a:avLst/>
          </a:prstGeom>
        </p:spPr>
      </p:pic>
      <p:pic>
        <p:nvPicPr>
          <p:cNvPr id="32" name="Picture 31"/>
          <p:cNvPicPr/>
          <p:nvPr/>
        </p:nvPicPr>
        <p:blipFill rotWithShape="1">
          <a:blip r:embed="rId9"/>
          <a:srcRect t="18046" b="5813"/>
          <a:stretch/>
        </p:blipFill>
        <p:spPr>
          <a:xfrm>
            <a:off x="4397559" y="2475329"/>
            <a:ext cx="2743159" cy="2646220"/>
          </a:xfrm>
          <a:prstGeom prst="rect">
            <a:avLst/>
          </a:prstGeom>
        </p:spPr>
      </p:pic>
      <p:pic>
        <p:nvPicPr>
          <p:cNvPr id="33" name="Picture 32"/>
          <p:cNvPicPr>
            <a:picLocks noChangeAspect="1"/>
          </p:cNvPicPr>
          <p:nvPr/>
        </p:nvPicPr>
        <p:blipFill>
          <a:blip r:embed="rId10"/>
          <a:stretch>
            <a:fillRect/>
          </a:stretch>
        </p:blipFill>
        <p:spPr>
          <a:xfrm>
            <a:off x="585383" y="2001718"/>
            <a:ext cx="3812176" cy="2428169"/>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23638" y="3742557"/>
            <a:ext cx="529613" cy="397975"/>
          </a:xfrm>
          <a:prstGeom prst="rect">
            <a:avLst/>
          </a:prstGeom>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5896" y="1549647"/>
            <a:ext cx="936173" cy="1078869"/>
          </a:xfrm>
          <a:prstGeom prst="rect">
            <a:avLst/>
          </a:prstGeom>
        </p:spPr>
      </p:pic>
      <p:cxnSp>
        <p:nvCxnSpPr>
          <p:cNvPr id="37" name="Straight Arrow Connector 36"/>
          <p:cNvCxnSpPr/>
          <p:nvPr/>
        </p:nvCxnSpPr>
        <p:spPr>
          <a:xfrm>
            <a:off x="5168250" y="5058043"/>
            <a:ext cx="600888" cy="363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384929" y="4550251"/>
            <a:ext cx="1410964" cy="246221"/>
          </a:xfrm>
          <a:prstGeom prst="rect">
            <a:avLst/>
          </a:prstGeom>
        </p:spPr>
        <p:txBody>
          <a:bodyPr wrap="none">
            <a:spAutoFit/>
          </a:bodyPr>
          <a:lstStyle/>
          <a:p>
            <a:r>
              <a:rPr lang="en-GB" sz="1000" dirty="0"/>
              <a:t>O </a:t>
            </a:r>
            <a:r>
              <a:rPr lang="en-GB" sz="1000" dirty="0" err="1"/>
              <a:t>Dochartaigh</a:t>
            </a:r>
            <a:r>
              <a:rPr lang="en-GB" sz="1000" dirty="0"/>
              <a:t> (2015)</a:t>
            </a:r>
          </a:p>
        </p:txBody>
      </p:sp>
      <p:sp>
        <p:nvSpPr>
          <p:cNvPr id="42" name="Rectangle 41"/>
          <p:cNvSpPr/>
          <p:nvPr/>
        </p:nvSpPr>
        <p:spPr>
          <a:xfrm>
            <a:off x="4657385" y="2304394"/>
            <a:ext cx="1231427" cy="246221"/>
          </a:xfrm>
          <a:prstGeom prst="rect">
            <a:avLst/>
          </a:prstGeom>
        </p:spPr>
        <p:txBody>
          <a:bodyPr wrap="none">
            <a:spAutoFit/>
          </a:bodyPr>
          <a:lstStyle/>
          <a:p>
            <a:r>
              <a:rPr lang="en-GB" sz="1000" dirty="0"/>
              <a:t>Booth et al. (2000)</a:t>
            </a:r>
          </a:p>
        </p:txBody>
      </p:sp>
      <p:sp>
        <p:nvSpPr>
          <p:cNvPr id="44" name="TextBox 43"/>
          <p:cNvSpPr txBox="1"/>
          <p:nvPr/>
        </p:nvSpPr>
        <p:spPr>
          <a:xfrm>
            <a:off x="585383" y="1896137"/>
            <a:ext cx="1344727" cy="307777"/>
          </a:xfrm>
          <a:prstGeom prst="rect">
            <a:avLst/>
          </a:prstGeom>
          <a:noFill/>
        </p:spPr>
        <p:txBody>
          <a:bodyPr wrap="none" rtlCol="0">
            <a:spAutoFit/>
          </a:bodyPr>
          <a:lstStyle/>
          <a:p>
            <a:r>
              <a:rPr lang="fr-FR" sz="1400" dirty="0"/>
              <a:t>I) </a:t>
            </a:r>
            <a:r>
              <a:rPr lang="fr-FR" sz="1400" dirty="0" err="1"/>
              <a:t>Before</a:t>
            </a:r>
            <a:r>
              <a:rPr lang="fr-FR" sz="1400" dirty="0"/>
              <a:t> </a:t>
            </a:r>
            <a:r>
              <a:rPr lang="fr-FR" sz="1400" dirty="0" err="1"/>
              <a:t>mining</a:t>
            </a:r>
            <a:endParaRPr lang="en-GB" sz="1400" dirty="0"/>
          </a:p>
        </p:txBody>
      </p:sp>
      <p:sp>
        <p:nvSpPr>
          <p:cNvPr id="45" name="TextBox 44"/>
          <p:cNvSpPr txBox="1"/>
          <p:nvPr/>
        </p:nvSpPr>
        <p:spPr>
          <a:xfrm>
            <a:off x="4559277" y="1867544"/>
            <a:ext cx="1407758" cy="307777"/>
          </a:xfrm>
          <a:prstGeom prst="rect">
            <a:avLst/>
          </a:prstGeom>
          <a:noFill/>
        </p:spPr>
        <p:txBody>
          <a:bodyPr wrap="none" rtlCol="0">
            <a:spAutoFit/>
          </a:bodyPr>
          <a:lstStyle/>
          <a:p>
            <a:r>
              <a:rPr lang="fr-FR" sz="1400" dirty="0"/>
              <a:t>II) </a:t>
            </a:r>
            <a:r>
              <a:rPr lang="fr-FR" sz="1400" dirty="0" err="1"/>
              <a:t>During</a:t>
            </a:r>
            <a:r>
              <a:rPr lang="fr-FR" sz="1400" dirty="0"/>
              <a:t> </a:t>
            </a:r>
            <a:r>
              <a:rPr lang="fr-FR" sz="1400" dirty="0" err="1"/>
              <a:t>mining</a:t>
            </a:r>
            <a:endParaRPr lang="en-GB" sz="1400" dirty="0"/>
          </a:p>
        </p:txBody>
      </p:sp>
      <p:sp>
        <p:nvSpPr>
          <p:cNvPr id="46" name="TextBox 45"/>
          <p:cNvSpPr txBox="1"/>
          <p:nvPr/>
        </p:nvSpPr>
        <p:spPr>
          <a:xfrm>
            <a:off x="7346457" y="1847289"/>
            <a:ext cx="1314462" cy="307777"/>
          </a:xfrm>
          <a:prstGeom prst="rect">
            <a:avLst/>
          </a:prstGeom>
          <a:noFill/>
        </p:spPr>
        <p:txBody>
          <a:bodyPr wrap="none" rtlCol="0">
            <a:spAutoFit/>
          </a:bodyPr>
          <a:lstStyle/>
          <a:p>
            <a:r>
              <a:rPr lang="fr-FR" sz="1400" dirty="0"/>
              <a:t>III) </a:t>
            </a:r>
            <a:r>
              <a:rPr lang="fr-FR" sz="1400" dirty="0" err="1"/>
              <a:t>After</a:t>
            </a:r>
            <a:r>
              <a:rPr lang="fr-FR" sz="1400" dirty="0"/>
              <a:t> </a:t>
            </a:r>
            <a:r>
              <a:rPr lang="fr-FR" sz="1400" dirty="0" err="1"/>
              <a:t>mining</a:t>
            </a:r>
            <a:endParaRPr lang="en-GB" sz="1400" dirty="0"/>
          </a:p>
        </p:txBody>
      </p:sp>
      <p:pic>
        <p:nvPicPr>
          <p:cNvPr id="20" name="Picture 30">
            <a:extLst>
              <a:ext uri="{FF2B5EF4-FFF2-40B4-BE49-F238E27FC236}">
                <a16:creationId xmlns:a16="http://schemas.microsoft.com/office/drawing/2014/main" id="{5E66E59E-D553-4DB8-8A64-91C795275646}"/>
              </a:ext>
            </a:extLst>
          </p:cNvPr>
          <p:cNvPicPr>
            <a:picLocks noChangeAspect="1"/>
          </p:cNvPicPr>
          <p:nvPr/>
        </p:nvPicPr>
        <p:blipFill rotWithShape="1">
          <a:blip r:embed="rId13">
            <a:extLst>
              <a:ext uri="{28A0092B-C50C-407E-A947-70E740481C1C}">
                <a14:useLocalDpi xmlns:a14="http://schemas.microsoft.com/office/drawing/2010/main" val="0"/>
              </a:ext>
            </a:extLst>
          </a:blip>
          <a:srcRect l="40596" t="25701" r="41225"/>
          <a:stretch/>
        </p:blipFill>
        <p:spPr>
          <a:xfrm>
            <a:off x="0" y="1962615"/>
            <a:ext cx="464408" cy="4893178"/>
          </a:xfrm>
          <a:prstGeom prst="rect">
            <a:avLst/>
          </a:prstGeom>
        </p:spPr>
      </p:pic>
      <p:sp>
        <p:nvSpPr>
          <p:cNvPr id="7" name="ZoneTexte 6">
            <a:extLst>
              <a:ext uri="{FF2B5EF4-FFF2-40B4-BE49-F238E27FC236}">
                <a16:creationId xmlns:a16="http://schemas.microsoft.com/office/drawing/2014/main" id="{E3EF53C4-E303-4F51-939C-6570D35AE2F3}"/>
              </a:ext>
            </a:extLst>
          </p:cNvPr>
          <p:cNvSpPr txBox="1"/>
          <p:nvPr/>
        </p:nvSpPr>
        <p:spPr>
          <a:xfrm>
            <a:off x="7934483" y="5122375"/>
            <a:ext cx="3139386" cy="584775"/>
          </a:xfrm>
          <a:prstGeom prst="rect">
            <a:avLst/>
          </a:prstGeom>
          <a:noFill/>
        </p:spPr>
        <p:txBody>
          <a:bodyPr wrap="none" rtlCol="0">
            <a:spAutoFit/>
          </a:bodyPr>
          <a:lstStyle/>
          <a:p>
            <a:r>
              <a:rPr lang="fr-FR" sz="1600" dirty="0" err="1"/>
              <a:t>What</a:t>
            </a:r>
            <a:r>
              <a:rPr lang="fr-FR" sz="1600" dirty="0"/>
              <a:t> </a:t>
            </a:r>
            <a:r>
              <a:rPr lang="fr-FR" sz="1600" dirty="0" err="1"/>
              <a:t>is</a:t>
            </a:r>
            <a:r>
              <a:rPr lang="fr-FR" sz="1600" dirty="0"/>
              <a:t> the rock </a:t>
            </a:r>
            <a:r>
              <a:rPr lang="fr-FR" sz="1600" dirty="0" err="1"/>
              <a:t>temperature</a:t>
            </a:r>
            <a:r>
              <a:rPr lang="fr-FR" sz="1600" dirty="0"/>
              <a:t>?</a:t>
            </a:r>
          </a:p>
          <a:p>
            <a:r>
              <a:rPr lang="fr-FR" sz="1600" dirty="0" err="1"/>
              <a:t>Where</a:t>
            </a:r>
            <a:r>
              <a:rPr lang="fr-FR" sz="1600" dirty="0"/>
              <a:t> </a:t>
            </a:r>
            <a:r>
              <a:rPr lang="fr-FR" sz="1600" dirty="0" err="1"/>
              <a:t>does</a:t>
            </a:r>
            <a:r>
              <a:rPr lang="fr-FR" sz="1600" dirty="0"/>
              <a:t> the water come </a:t>
            </a:r>
            <a:r>
              <a:rPr lang="fr-FR" sz="1600" dirty="0" err="1"/>
              <a:t>from</a:t>
            </a:r>
            <a:r>
              <a:rPr lang="fr-FR" sz="1600" dirty="0"/>
              <a:t>?</a:t>
            </a:r>
            <a:endParaRPr lang="en-GB" sz="1600" dirty="0"/>
          </a:p>
        </p:txBody>
      </p:sp>
      <p:sp>
        <p:nvSpPr>
          <p:cNvPr id="3" name="Espace réservé du numéro de diapositive 2">
            <a:extLst>
              <a:ext uri="{FF2B5EF4-FFF2-40B4-BE49-F238E27FC236}">
                <a16:creationId xmlns:a16="http://schemas.microsoft.com/office/drawing/2014/main" id="{FB101596-1CB9-4BA6-96F0-B87910BB5E79}"/>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263551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p:bldP spid="42" grpId="0"/>
      <p:bldP spid="44" grpId="0"/>
      <p:bldP spid="45" grpId="0"/>
      <p:bldP spid="4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9" y="290361"/>
            <a:ext cx="11588254" cy="548638"/>
          </a:xfrm>
        </p:spPr>
        <p:txBody>
          <a:bodyPr>
            <a:noAutofit/>
          </a:bodyPr>
          <a:lstStyle/>
          <a:p>
            <a:r>
              <a:rPr lang="en-GB" sz="1800" dirty="0"/>
              <a:t>Initial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1656" t="6210" r="994" b="48751"/>
          <a:stretch/>
        </p:blipFill>
        <p:spPr>
          <a:xfrm>
            <a:off x="3596067" y="859394"/>
            <a:ext cx="7940234" cy="2515328"/>
          </a:xfrm>
          <a:prstGeom prst="rect">
            <a:avLst/>
          </a:prstGeom>
        </p:spPr>
      </p:pic>
      <p:sp>
        <p:nvSpPr>
          <p:cNvPr id="6" name="Rectangle 5">
            <a:extLst>
              <a:ext uri="{FF2B5EF4-FFF2-40B4-BE49-F238E27FC236}">
                <a16:creationId xmlns:a16="http://schemas.microsoft.com/office/drawing/2014/main" id="{5B54CBA5-2B56-44FB-B43F-A4F6EC5FCAA7}"/>
              </a:ext>
            </a:extLst>
          </p:cNvPr>
          <p:cNvSpPr/>
          <p:nvPr/>
        </p:nvSpPr>
        <p:spPr>
          <a:xfrm>
            <a:off x="499694" y="1587484"/>
            <a:ext cx="11727542" cy="1446550"/>
          </a:xfrm>
          <a:prstGeom prst="rect">
            <a:avLst/>
          </a:prstGeom>
        </p:spPr>
        <p:txBody>
          <a:bodyPr wrap="square">
            <a:spAutoFit/>
          </a:bodyPr>
          <a:lstStyle/>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a:p>
            <a:r>
              <a:rPr lang="en-GB" sz="2400" u="sng" dirty="0">
                <a:latin typeface="Calibri" panose="020F0502020204030204" pitchFamily="34" charset="0"/>
                <a:cs typeface="Calibri" panose="020F0502020204030204" pitchFamily="34" charset="0"/>
              </a:rPr>
              <a:t>Methods:</a:t>
            </a:r>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2D models Diffusion-Advection</a:t>
            </a: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Pumping</a:t>
            </a:r>
            <a:r>
              <a:rPr lang="fr-FR" sz="1600" dirty="0">
                <a:latin typeface="Calibri" panose="020F0502020204030204" pitchFamily="34" charset="0"/>
                <a:cs typeface="Calibri" panose="020F0502020204030204" pitchFamily="34" charset="0"/>
              </a:rPr>
              <a:t> / </a:t>
            </a:r>
            <a:r>
              <a:rPr lang="fr-FR" sz="1600" dirty="0" err="1">
                <a:latin typeface="Calibri" panose="020F0502020204030204" pitchFamily="34" charset="0"/>
                <a:cs typeface="Calibri" panose="020F0502020204030204" pitchFamily="34" charset="0"/>
              </a:rPr>
              <a:t>Recovery</a:t>
            </a:r>
            <a:endParaRPr lang="fr-FR"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Effect</a:t>
            </a:r>
            <a:r>
              <a:rPr lang="fr-FR" sz="1600" dirty="0">
                <a:latin typeface="Calibri" panose="020F0502020204030204" pitchFamily="34" charset="0"/>
                <a:cs typeface="Calibri" panose="020F0502020204030204" pitchFamily="34" charset="0"/>
              </a:rPr>
              <a:t> of </a:t>
            </a:r>
            <a:r>
              <a:rPr lang="fr-FR" sz="1600" dirty="0" err="1">
                <a:latin typeface="Calibri" panose="020F0502020204030204" pitchFamily="34" charset="0"/>
                <a:cs typeface="Calibri" panose="020F0502020204030204" pitchFamily="34" charset="0"/>
              </a:rPr>
              <a:t>boundary</a:t>
            </a:r>
            <a:r>
              <a:rPr lang="fr-FR" sz="1600" dirty="0">
                <a:latin typeface="Calibri" panose="020F0502020204030204" pitchFamily="34" charset="0"/>
                <a:cs typeface="Calibri" panose="020F0502020204030204" pitchFamily="34" charset="0"/>
              </a:rPr>
              <a:t> conditions</a:t>
            </a:r>
            <a:endParaRPr lang="en-GB" sz="1600" dirty="0">
              <a:latin typeface="Calibri" panose="020F0502020204030204" pitchFamily="34" charset="0"/>
              <a:cs typeface="Calibri" panose="020F0502020204030204" pitchFamily="34" charset="0"/>
            </a:endParaRPr>
          </a:p>
        </p:txBody>
      </p:sp>
      <p:pic>
        <p:nvPicPr>
          <p:cNvPr id="10" name="Picture 30">
            <a:extLst>
              <a:ext uri="{FF2B5EF4-FFF2-40B4-BE49-F238E27FC236}">
                <a16:creationId xmlns:a16="http://schemas.microsoft.com/office/drawing/2014/main" id="{5F60D926-5253-44CF-89FC-0FEA2E5AC3B1}"/>
              </a:ext>
            </a:extLst>
          </p:cNvPr>
          <p:cNvPicPr>
            <a:picLocks noChangeAspect="1"/>
          </p:cNvPicPr>
          <p:nvPr/>
        </p:nvPicPr>
        <p:blipFill rotWithShape="1">
          <a:blip r:embed="rId9">
            <a:extLst>
              <a:ext uri="{28A0092B-C50C-407E-A947-70E740481C1C}">
                <a14:useLocalDpi xmlns:a14="http://schemas.microsoft.com/office/drawing/2010/main" val="0"/>
              </a:ext>
            </a:extLst>
          </a:blip>
          <a:srcRect l="40596" t="13340" r="41225"/>
          <a:stretch/>
        </p:blipFill>
        <p:spPr>
          <a:xfrm>
            <a:off x="-1" y="1148575"/>
            <a:ext cx="464409" cy="5707217"/>
          </a:xfrm>
          <a:prstGeom prst="rect">
            <a:avLst/>
          </a:prstGeom>
        </p:spPr>
      </p:pic>
      <p:pic>
        <p:nvPicPr>
          <p:cNvPr id="11" name="Picture 11">
            <a:extLst>
              <a:ext uri="{FF2B5EF4-FFF2-40B4-BE49-F238E27FC236}">
                <a16:creationId xmlns:a16="http://schemas.microsoft.com/office/drawing/2014/main" id="{B7D60DA6-6C3E-4E69-87C2-0288E79E27D9}"/>
              </a:ext>
            </a:extLst>
          </p:cNvPr>
          <p:cNvPicPr>
            <a:picLocks noChangeAspect="1"/>
          </p:cNvPicPr>
          <p:nvPr/>
        </p:nvPicPr>
        <p:blipFill rotWithShape="1">
          <a:blip r:embed="rId8">
            <a:extLst>
              <a:ext uri="{28A0092B-C50C-407E-A947-70E740481C1C}">
                <a14:useLocalDpi xmlns:a14="http://schemas.microsoft.com/office/drawing/2010/main" val="0"/>
              </a:ext>
            </a:extLst>
          </a:blip>
          <a:srcRect l="1656" t="53907" r="994" b="1054"/>
          <a:stretch/>
        </p:blipFill>
        <p:spPr>
          <a:xfrm>
            <a:off x="890158" y="3483279"/>
            <a:ext cx="10646143" cy="3372513"/>
          </a:xfrm>
          <a:prstGeom prst="rect">
            <a:avLst/>
          </a:prstGeom>
        </p:spPr>
      </p:pic>
      <p:sp>
        <p:nvSpPr>
          <p:cNvPr id="3" name="Rectangle 2">
            <a:extLst>
              <a:ext uri="{FF2B5EF4-FFF2-40B4-BE49-F238E27FC236}">
                <a16:creationId xmlns:a16="http://schemas.microsoft.com/office/drawing/2014/main" id="{A73B1250-5BF5-4572-9CEB-90A02F7C7894}"/>
              </a:ext>
            </a:extLst>
          </p:cNvPr>
          <p:cNvSpPr/>
          <p:nvPr/>
        </p:nvSpPr>
        <p:spPr>
          <a:xfrm>
            <a:off x="499694" y="947556"/>
            <a:ext cx="3460376" cy="923330"/>
          </a:xfrm>
          <a:prstGeom prst="rect">
            <a:avLst/>
          </a:prstGeom>
        </p:spPr>
        <p:txBody>
          <a:bodyPr wrap="square">
            <a:spAutoFit/>
          </a:bodyPr>
          <a:lstStyle/>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H</a:t>
            </a:r>
            <a:r>
              <a:rPr lang="en-GB" sz="1400" dirty="0">
                <a:latin typeface="Calibri" panose="020F0502020204030204" pitchFamily="34" charset="0"/>
                <a:cs typeface="Calibri" panose="020F0502020204030204" pitchFamily="34" charset="0"/>
              </a:rPr>
              <a:t>0</a:t>
            </a:r>
            <a:r>
              <a:rPr lang="en-GB" dirty="0">
                <a:latin typeface="Calibri" panose="020F0502020204030204" pitchFamily="34" charset="0"/>
                <a:cs typeface="Calibri" panose="020F0502020204030204" pitchFamily="34" charset="0"/>
              </a:rPr>
              <a:t> – Estimate the time required for temperature </a:t>
            </a:r>
            <a:r>
              <a:rPr lang="en-GB" b="1" dirty="0">
                <a:latin typeface="Calibri" panose="020F0502020204030204" pitchFamily="34" charset="0"/>
                <a:cs typeface="Calibri" panose="020F0502020204030204" pitchFamily="34" charset="0"/>
              </a:rPr>
              <a:t>profile return to equilibrium. </a:t>
            </a:r>
          </a:p>
        </p:txBody>
      </p:sp>
      <p:sp>
        <p:nvSpPr>
          <p:cNvPr id="5" name="Espace réservé du numéro de diapositive 4">
            <a:extLst>
              <a:ext uri="{FF2B5EF4-FFF2-40B4-BE49-F238E27FC236}">
                <a16:creationId xmlns:a16="http://schemas.microsoft.com/office/drawing/2014/main" id="{BB9423AD-224A-43C3-9746-ED51E0593E11}"/>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3461781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588254" cy="402554"/>
          </a:xfrm>
        </p:spPr>
        <p:txBody>
          <a:bodyPr>
            <a:noAutofit/>
          </a:bodyPr>
          <a:lstStyle/>
          <a:p>
            <a:r>
              <a:rPr lang="fr-FR" sz="1800" dirty="0"/>
              <a:t>Model Calibration &amp; </a:t>
            </a:r>
            <a:r>
              <a:rPr lang="fr-FR" sz="1800" dirty="0" err="1"/>
              <a:t>verification</a:t>
            </a:r>
            <a:endParaRPr lang="en-GB" sz="1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5740993"/>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7810342" y="3869843"/>
            <a:ext cx="4019922" cy="2620198"/>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2240840" y="2018361"/>
            <a:ext cx="5583317" cy="3360043"/>
          </a:xfrm>
          <a:prstGeom prst="rect">
            <a:avLst/>
          </a:prstGeom>
        </p:spPr>
      </p:pic>
      <p:sp>
        <p:nvSpPr>
          <p:cNvPr id="14" name="Rectangle 13">
            <a:extLst>
              <a:ext uri="{FF2B5EF4-FFF2-40B4-BE49-F238E27FC236}">
                <a16:creationId xmlns:a16="http://schemas.microsoft.com/office/drawing/2014/main" id="{BBBE68D4-7C10-49C2-B846-CCA09B22BDE8}"/>
              </a:ext>
            </a:extLst>
          </p:cNvPr>
          <p:cNvSpPr/>
          <p:nvPr/>
        </p:nvSpPr>
        <p:spPr>
          <a:xfrm>
            <a:off x="301873" y="2479067"/>
            <a:ext cx="3213139" cy="1692771"/>
          </a:xfrm>
          <a:prstGeom prst="rect">
            <a:avLst/>
          </a:prstGeom>
        </p:spPr>
        <p:txBody>
          <a:bodyPr wrap="square">
            <a:spAutoFit/>
          </a:bodyPr>
          <a:lstStyle/>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dirty="0">
                <a:latin typeface="Calibri" panose="020F0502020204030204" pitchFamily="34" charset="0"/>
                <a:cs typeface="Calibri" panose="020F0502020204030204" pitchFamily="34" charset="0"/>
              </a:rPr>
              <a:t>Based on existing data:</a:t>
            </a:r>
          </a:p>
          <a:p>
            <a:pPr marL="800100" lvl="1" indent="-342900">
              <a:buFont typeface="Arial" panose="020B0604020202020204" pitchFamily="34" charset="0"/>
              <a:buChar char="•"/>
            </a:pPr>
            <a:r>
              <a:rPr lang="en-GB" sz="1600" dirty="0">
                <a:latin typeface="Calibri" panose="020F0502020204030204" pitchFamily="34" charset="0"/>
                <a:cs typeface="Calibri" panose="020F0502020204030204" pitchFamily="34" charset="0"/>
              </a:rPr>
              <a:t>Bilston Glen (Scotland)</a:t>
            </a:r>
          </a:p>
          <a:p>
            <a:pPr marL="800100" lvl="1" indent="-342900">
              <a:buFont typeface="Arial" panose="020B0604020202020204" pitchFamily="34" charset="0"/>
              <a:buChar char="•"/>
            </a:pPr>
            <a:r>
              <a:rPr lang="en-GB" sz="1600" dirty="0" err="1">
                <a:latin typeface="Calibri" panose="020F0502020204030204" pitchFamily="34" charset="0"/>
                <a:cs typeface="Calibri" panose="020F0502020204030204" pitchFamily="34" charset="0"/>
              </a:rPr>
              <a:t>Dawdon</a:t>
            </a:r>
            <a:r>
              <a:rPr lang="en-GB" sz="1600" dirty="0">
                <a:latin typeface="Calibri" panose="020F0502020204030204" pitchFamily="34" charset="0"/>
                <a:cs typeface="Calibri" panose="020F0502020204030204" pitchFamily="34" charset="0"/>
              </a:rPr>
              <a:t> (NE-England)</a:t>
            </a:r>
          </a:p>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p:txBody>
      </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7267" y="978562"/>
            <a:ext cx="4032997" cy="2628784"/>
          </a:xfrm>
          <a:prstGeom prst="rect">
            <a:avLst/>
          </a:prstGeom>
        </p:spPr>
      </p:pic>
      <p:pic>
        <p:nvPicPr>
          <p:cNvPr id="12" name="Picture 30">
            <a:extLst>
              <a:ext uri="{FF2B5EF4-FFF2-40B4-BE49-F238E27FC236}">
                <a16:creationId xmlns:a16="http://schemas.microsoft.com/office/drawing/2014/main" id="{87FB0169-3E8E-4330-865B-74CAC4435F96}"/>
              </a:ext>
            </a:extLst>
          </p:cNvPr>
          <p:cNvPicPr>
            <a:picLocks noChangeAspect="1"/>
          </p:cNvPicPr>
          <p:nvPr/>
        </p:nvPicPr>
        <p:blipFill rotWithShape="1">
          <a:blip r:embed="rId11">
            <a:extLst>
              <a:ext uri="{28A0092B-C50C-407E-A947-70E740481C1C}">
                <a14:useLocalDpi xmlns:a14="http://schemas.microsoft.com/office/drawing/2010/main" val="0"/>
              </a:ext>
            </a:extLst>
          </a:blip>
          <a:srcRect l="41464" t="18493" r="41225"/>
          <a:stretch/>
        </p:blipFill>
        <p:spPr>
          <a:xfrm>
            <a:off x="22160" y="1487883"/>
            <a:ext cx="442247" cy="5367910"/>
          </a:xfrm>
          <a:prstGeom prst="rect">
            <a:avLst/>
          </a:prstGeom>
        </p:spPr>
      </p:pic>
      <p:sp>
        <p:nvSpPr>
          <p:cNvPr id="3" name="Rectangle 2">
            <a:extLst>
              <a:ext uri="{FF2B5EF4-FFF2-40B4-BE49-F238E27FC236}">
                <a16:creationId xmlns:a16="http://schemas.microsoft.com/office/drawing/2014/main" id="{DACB7B43-4320-456C-8191-6E3EE72CA6FC}"/>
              </a:ext>
            </a:extLst>
          </p:cNvPr>
          <p:cNvSpPr/>
          <p:nvPr/>
        </p:nvSpPr>
        <p:spPr>
          <a:xfrm>
            <a:off x="464407" y="1093596"/>
            <a:ext cx="3050605" cy="1200329"/>
          </a:xfrm>
          <a:prstGeom prst="rect">
            <a:avLst/>
          </a:prstGeom>
        </p:spPr>
        <p:txBody>
          <a:bodyPr wrap="square">
            <a:spAutoFit/>
          </a:bodyPr>
          <a:lstStyle/>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H</a:t>
            </a:r>
            <a:r>
              <a:rPr lang="en-GB" sz="1400" dirty="0">
                <a:latin typeface="Calibri" panose="020F0502020204030204" pitchFamily="34" charset="0"/>
                <a:cs typeface="Calibri" panose="020F0502020204030204" pitchFamily="34" charset="0"/>
              </a:rPr>
              <a:t>1</a:t>
            </a:r>
            <a:r>
              <a:rPr lang="en-GB" dirty="0">
                <a:latin typeface="Calibri" panose="020F0502020204030204" pitchFamily="34" charset="0"/>
                <a:cs typeface="Calibri" panose="020F0502020204030204" pitchFamily="34" charset="0"/>
              </a:rPr>
              <a:t> – Model temperature profiles in shafts to constrain </a:t>
            </a:r>
            <a:r>
              <a:rPr lang="en-GB" b="1" dirty="0">
                <a:latin typeface="Calibri" panose="020F0502020204030204" pitchFamily="34" charset="0"/>
                <a:cs typeface="Calibri" panose="020F0502020204030204" pitchFamily="34" charset="0"/>
              </a:rPr>
              <a:t>boundary conditions </a:t>
            </a:r>
            <a:r>
              <a:rPr lang="en-GB" dirty="0">
                <a:latin typeface="Calibri" panose="020F0502020204030204" pitchFamily="34" charset="0"/>
                <a:cs typeface="Calibri" panose="020F0502020204030204" pitchFamily="34" charset="0"/>
              </a:rPr>
              <a:t>of models. </a:t>
            </a:r>
            <a:r>
              <a:rPr lang="en-GB" b="1" dirty="0">
                <a:latin typeface="Calibri" panose="020F0502020204030204" pitchFamily="34" charset="0"/>
                <a:cs typeface="Calibri" panose="020F0502020204030204" pitchFamily="34" charset="0"/>
              </a:rPr>
              <a:t> </a:t>
            </a:r>
          </a:p>
        </p:txBody>
      </p:sp>
      <p:sp>
        <p:nvSpPr>
          <p:cNvPr id="5" name="Espace réservé du numéro de diapositive 4">
            <a:extLst>
              <a:ext uri="{FF2B5EF4-FFF2-40B4-BE49-F238E27FC236}">
                <a16:creationId xmlns:a16="http://schemas.microsoft.com/office/drawing/2014/main" id="{1E52D186-A20D-4E52-A406-C573C076C4F2}"/>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
        <p:nvSpPr>
          <p:cNvPr id="13" name="Rectangle 12">
            <a:extLst>
              <a:ext uri="{FF2B5EF4-FFF2-40B4-BE49-F238E27FC236}">
                <a16:creationId xmlns:a16="http://schemas.microsoft.com/office/drawing/2014/main" id="{DE4FDE73-852B-424C-9BC2-EAD891C7E585}"/>
              </a:ext>
            </a:extLst>
          </p:cNvPr>
          <p:cNvSpPr/>
          <p:nvPr/>
        </p:nvSpPr>
        <p:spPr>
          <a:xfrm>
            <a:off x="569233" y="3987825"/>
            <a:ext cx="2602230" cy="1200329"/>
          </a:xfrm>
          <a:prstGeom prst="rect">
            <a:avLst/>
          </a:prstGeom>
        </p:spPr>
        <p:txBody>
          <a:bodyPr wrap="square">
            <a:spAutoFit/>
          </a:bodyPr>
          <a:lstStyle/>
          <a:p>
            <a:r>
              <a:rPr lang="en-GB" sz="2400" u="sng" dirty="0">
                <a:latin typeface="Calibri" panose="020F0502020204030204" pitchFamily="34" charset="0"/>
                <a:cs typeface="Calibri" panose="020F0502020204030204" pitchFamily="34" charset="0"/>
              </a:rPr>
              <a:t>Output:</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Quantify initial mine vs undisturbed heat content for different scenarios</a:t>
            </a:r>
            <a:endParaRPr lang="en-GB"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4189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space réservé du contenu 2">
            <a:extLst>
              <a:ext uri="{FF2B5EF4-FFF2-40B4-BE49-F238E27FC236}">
                <a16:creationId xmlns:a16="http://schemas.microsoft.com/office/drawing/2014/main" id="{159FCB9F-CFC8-4967-A634-0DD288F8CAFA}"/>
              </a:ext>
            </a:extLst>
          </p:cNvPr>
          <p:cNvSpPr txBox="1">
            <a:spLocks/>
          </p:cNvSpPr>
          <p:nvPr/>
        </p:nvSpPr>
        <p:spPr>
          <a:xfrm>
            <a:off x="2647066" y="4754463"/>
            <a:ext cx="8026223" cy="46927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GB" dirty="0"/>
          </a:p>
        </p:txBody>
      </p:sp>
      <p:pic>
        <p:nvPicPr>
          <p:cNvPr id="13" name="Picture 12"/>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313511"/>
            <a:ext cx="12192000" cy="6544490"/>
          </a:xfrm>
          <a:prstGeom prst="rect">
            <a:avLst/>
          </a:prstGeom>
        </p:spPr>
      </p:pic>
      <p:sp>
        <p:nvSpPr>
          <p:cNvPr id="15" name="Rectangle 14"/>
          <p:cNvSpPr/>
          <p:nvPr/>
        </p:nvSpPr>
        <p:spPr>
          <a:xfrm>
            <a:off x="527695" y="3009195"/>
            <a:ext cx="11861073" cy="400110"/>
          </a:xfrm>
          <a:prstGeom prst="rect">
            <a:avLst/>
          </a:prstGeom>
        </p:spPr>
        <p:txBody>
          <a:bodyPr wrap="square">
            <a:spAutoFit/>
          </a:bodyPr>
          <a:lstStyle/>
          <a:p>
            <a:r>
              <a:rPr lang="en-GB" sz="2000" u="sng" dirty="0">
                <a:latin typeface="Calibri" panose="020F0502020204030204" pitchFamily="34" charset="0"/>
                <a:cs typeface="Calibri" panose="020F0502020204030204" pitchFamily="34" charset="0"/>
              </a:rPr>
              <a:t>Hypothesis</a:t>
            </a:r>
          </a:p>
        </p:txBody>
      </p:sp>
      <p:pic>
        <p:nvPicPr>
          <p:cNvPr id="7" name="Picture 6"/>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622706" y="4062852"/>
            <a:ext cx="571831" cy="82908"/>
          </a:xfrm>
          <a:prstGeom prst="rect">
            <a:avLst/>
          </a:prstGeom>
        </p:spPr>
      </p:pic>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026501" y="3264873"/>
            <a:ext cx="973912" cy="168744"/>
          </a:xfrm>
          <a:prstGeom prst="rect">
            <a:avLst/>
          </a:prstGeom>
        </p:spPr>
      </p:pic>
      <p:sp>
        <p:nvSpPr>
          <p:cNvPr id="10" name="Rectangle 9"/>
          <p:cNvSpPr/>
          <p:nvPr/>
        </p:nvSpPr>
        <p:spPr>
          <a:xfrm>
            <a:off x="7841136" y="4398617"/>
            <a:ext cx="4159276" cy="738664"/>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H2 -</a:t>
            </a:r>
            <a:r>
              <a:rPr lang="en-GB" sz="1400" b="1" dirty="0">
                <a:latin typeface="Calibri" panose="020F0502020204030204" pitchFamily="34" charset="0"/>
                <a:cs typeface="Calibri" panose="020F0502020204030204" pitchFamily="34" charset="0"/>
              </a:rPr>
              <a:t> </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The </a:t>
            </a:r>
            <a:r>
              <a:rPr lang="en-GB" sz="1400" b="1" dirty="0">
                <a:latin typeface="Calibri" panose="020F0502020204030204" pitchFamily="34" charset="0"/>
                <a:cs typeface="Calibri" panose="020F0502020204030204" pitchFamily="34" charset="0"/>
              </a:rPr>
              <a:t>lateral</a:t>
            </a:r>
            <a:r>
              <a:rPr lang="en-GB" sz="1400" dirty="0">
                <a:latin typeface="Calibri" panose="020F0502020204030204" pitchFamily="34" charset="0"/>
                <a:cs typeface="Calibri" panose="020F0502020204030204" pitchFamily="34" charset="0"/>
              </a:rPr>
              <a:t> extent, V, T and interconnectivity of the roadways is a key control on the heat capacity/recharge rate.</a:t>
            </a:r>
          </a:p>
        </p:txBody>
      </p:sp>
      <p:sp>
        <p:nvSpPr>
          <p:cNvPr id="11" name="Rectangle 10"/>
          <p:cNvSpPr/>
          <p:nvPr/>
        </p:nvSpPr>
        <p:spPr>
          <a:xfrm>
            <a:off x="527695" y="3538780"/>
            <a:ext cx="3083604" cy="523220"/>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H0 - The </a:t>
            </a:r>
            <a:r>
              <a:rPr lang="fr-FR" sz="1400" dirty="0" err="1">
                <a:latin typeface="Calibri" panose="020F0502020204030204" pitchFamily="34" charset="0"/>
                <a:cs typeface="Calibri" panose="020F0502020204030204" pitchFamily="34" charset="0"/>
              </a:rPr>
              <a:t>voids</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geometry</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does not impact the heat exchange rate</a:t>
            </a:r>
            <a:endParaRPr lang="en-GB" sz="1400" b="1" dirty="0">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737006" y="4142403"/>
            <a:ext cx="571831" cy="82908"/>
          </a:xfrm>
          <a:prstGeom prst="rect">
            <a:avLst/>
          </a:prstGeom>
        </p:spPr>
      </p:pic>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843828" y="4246021"/>
            <a:ext cx="571831" cy="82908"/>
          </a:xfrm>
          <a:prstGeom prst="rect">
            <a:avLst/>
          </a:prstGeom>
        </p:spPr>
      </p:pic>
      <p:pic>
        <p:nvPicPr>
          <p:cNvPr id="16" name="Picture 15"/>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178901" y="3417273"/>
            <a:ext cx="973912" cy="168744"/>
          </a:xfrm>
          <a:prstGeom prst="rect">
            <a:avLst/>
          </a:prstGeom>
        </p:spPr>
      </p:pic>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331301" y="3569673"/>
            <a:ext cx="973912" cy="168744"/>
          </a:xfrm>
          <a:prstGeom prst="rect">
            <a:avLst/>
          </a:prstGeom>
        </p:spPr>
      </p:pic>
      <p:sp>
        <p:nvSpPr>
          <p:cNvPr id="18" name="Rectangle 17"/>
          <p:cNvSpPr/>
          <p:nvPr/>
        </p:nvSpPr>
        <p:spPr>
          <a:xfrm>
            <a:off x="527695" y="4571293"/>
            <a:ext cx="2987149" cy="1169551"/>
          </a:xfrm>
          <a:prstGeom prst="rect">
            <a:avLst/>
          </a:prstGeom>
        </p:spPr>
        <p:txBody>
          <a:bodyPr wrap="square">
            <a:spAutoFit/>
          </a:bodyPr>
          <a:lstStyle/>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H1 – An "equivalent porosity" and  "equivalent heat capacity" parameter can be defined to scale up 3D properties / processes in </a:t>
            </a:r>
            <a:r>
              <a:rPr lang="en-GB" sz="1400" b="1" dirty="0">
                <a:latin typeface="Calibri" panose="020F0502020204030204" pitchFamily="34" charset="0"/>
                <a:cs typeface="Calibri" panose="020F0502020204030204" pitchFamily="34" charset="0"/>
              </a:rPr>
              <a:t>vertical</a:t>
            </a:r>
            <a:r>
              <a:rPr lang="en-GB" sz="1400" dirty="0">
                <a:latin typeface="Calibri" panose="020F0502020204030204" pitchFamily="34" charset="0"/>
                <a:cs typeface="Calibri" panose="020F0502020204030204" pitchFamily="34" charset="0"/>
              </a:rPr>
              <a:t> 2D models.</a:t>
            </a:r>
            <a:endParaRPr lang="fr-FR" sz="1400" dirty="0">
              <a:latin typeface="Calibri" panose="020F0502020204030204" pitchFamily="34" charset="0"/>
              <a:cs typeface="Calibri" panose="020F0502020204030204" pitchFamily="34" charset="0"/>
            </a:endParaRPr>
          </a:p>
        </p:txBody>
      </p:sp>
      <p:cxnSp>
        <p:nvCxnSpPr>
          <p:cNvPr id="6" name="Straight Arrow Connector 5"/>
          <p:cNvCxnSpPr>
            <a:cxnSpLocks/>
          </p:cNvCxnSpPr>
          <p:nvPr/>
        </p:nvCxnSpPr>
        <p:spPr>
          <a:xfrm flipV="1">
            <a:off x="8391646" y="3472814"/>
            <a:ext cx="767426" cy="9793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cxnSpLocks/>
          </p:cNvCxnSpPr>
          <p:nvPr/>
        </p:nvCxnSpPr>
        <p:spPr>
          <a:xfrm>
            <a:off x="3546047" y="3703285"/>
            <a:ext cx="476874" cy="5058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Cube 21"/>
          <p:cNvSpPr/>
          <p:nvPr/>
        </p:nvSpPr>
        <p:spPr>
          <a:xfrm>
            <a:off x="2987040" y="5525400"/>
            <a:ext cx="622505" cy="6163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p:cNvCxnSpPr/>
          <p:nvPr/>
        </p:nvCxnSpPr>
        <p:spPr>
          <a:xfrm>
            <a:off x="4022921" y="5808782"/>
            <a:ext cx="79533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p:cNvSpPr/>
          <p:nvPr/>
        </p:nvSpPr>
        <p:spPr>
          <a:xfrm>
            <a:off x="5155286" y="5553605"/>
            <a:ext cx="451698" cy="510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6C1A6FBA-B10A-41EF-9660-5A279D981337}"/>
              </a:ext>
            </a:extLst>
          </p:cNvPr>
          <p:cNvSpPr/>
          <p:nvPr/>
        </p:nvSpPr>
        <p:spPr>
          <a:xfrm>
            <a:off x="558949" y="1461343"/>
            <a:ext cx="6175337" cy="1261884"/>
          </a:xfrm>
          <a:prstGeom prst="rect">
            <a:avLst/>
          </a:prstGeom>
        </p:spPr>
        <p:txBody>
          <a:bodyPr wrap="square">
            <a:spAutoFit/>
          </a:bodyPr>
          <a:lstStyle/>
          <a:p>
            <a:r>
              <a:rPr lang="fr-FR" sz="2000" u="sng" dirty="0">
                <a:latin typeface="Calibri" panose="020F0502020204030204" pitchFamily="34" charset="0"/>
                <a:cs typeface="Calibri" panose="020F0502020204030204" pitchFamily="34" charset="0"/>
              </a:rPr>
              <a:t>Objectives:</a:t>
            </a:r>
          </a:p>
          <a:p>
            <a:endParaRPr lang="en-GB"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Develop a methodology to use available GIS shapefiles</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Define the level of details necessary to build representative models.</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Assess if 2D models can be as good as 3D models.</a:t>
            </a:r>
          </a:p>
        </p:txBody>
      </p:sp>
      <p:sp>
        <p:nvSpPr>
          <p:cNvPr id="2" name="Title 1"/>
          <p:cNvSpPr>
            <a:spLocks noGrp="1"/>
          </p:cNvSpPr>
          <p:nvPr>
            <p:ph type="title"/>
          </p:nvPr>
        </p:nvSpPr>
        <p:spPr>
          <a:xfrm>
            <a:off x="1581374" y="313510"/>
            <a:ext cx="8864301" cy="896378"/>
          </a:xfrm>
        </p:spPr>
        <p:txBody>
          <a:bodyPr>
            <a:noAutofit/>
          </a:bodyPr>
          <a:lstStyle/>
          <a:p>
            <a:r>
              <a:rPr lang="en-GB" sz="1800" dirty="0"/>
              <a:t>RQ3 - What are the key mine features allowing to assess the sustainable heat potential of coal mines </a:t>
            </a:r>
            <a:r>
              <a:rPr lang="en-GB" sz="1800" b="1" dirty="0"/>
              <a:t>at the scale of a mine</a:t>
            </a:r>
            <a:r>
              <a:rPr lang="en-GB" sz="1800" dirty="0"/>
              <a:t>?</a:t>
            </a:r>
          </a:p>
        </p:txBody>
      </p:sp>
      <p:pic>
        <p:nvPicPr>
          <p:cNvPr id="27" name="Picture 6" descr="Figure 14">
            <a:extLst>
              <a:ext uri="{FF2B5EF4-FFF2-40B4-BE49-F238E27FC236}">
                <a16:creationId xmlns:a16="http://schemas.microsoft.com/office/drawing/2014/main" id="{45273CC9-B273-4EC1-8975-06FF994533B1}"/>
              </a:ext>
            </a:extLst>
          </p:cNvPr>
          <p:cNvPicPr/>
          <p:nvPr/>
        </p:nvPicPr>
        <p:blipFill rotWithShape="1">
          <a:blip r:embed="rId11">
            <a:extLst>
              <a:ext uri="{28A0092B-C50C-407E-A947-70E740481C1C}">
                <a14:useLocalDpi xmlns:a14="http://schemas.microsoft.com/office/drawing/2010/main" val="0"/>
              </a:ext>
            </a:extLst>
          </a:blip>
          <a:srcRect t="4169" b="58798"/>
          <a:stretch/>
        </p:blipFill>
        <p:spPr bwMode="auto">
          <a:xfrm>
            <a:off x="9705576" y="1498258"/>
            <a:ext cx="2294836" cy="1188792"/>
          </a:xfrm>
          <a:prstGeom prst="rect">
            <a:avLst/>
          </a:prstGeom>
          <a:noFill/>
          <a:ln>
            <a:noFill/>
          </a:ln>
          <a:extLst>
            <a:ext uri="{53640926-AAD7-44D8-BBD7-CCE9431645EC}">
              <a14:shadowObscured xmlns:a14="http://schemas.microsoft.com/office/drawing/2010/main"/>
            </a:ext>
          </a:extLst>
        </p:spPr>
      </p:pic>
      <p:pic>
        <p:nvPicPr>
          <p:cNvPr id="28" name="Picture 5" descr="Figure 13">
            <a:extLst>
              <a:ext uri="{FF2B5EF4-FFF2-40B4-BE49-F238E27FC236}">
                <a16:creationId xmlns:a16="http://schemas.microsoft.com/office/drawing/2014/main" id="{8C95C9E1-4610-4CE1-A5F8-B61DDFAAAD5C}"/>
              </a:ext>
            </a:extLst>
          </p:cNvPr>
          <p:cNvPicPr/>
          <p:nvPr/>
        </p:nvPicPr>
        <p:blipFill rotWithShape="1">
          <a:blip r:embed="rId12">
            <a:extLst>
              <a:ext uri="{28A0092B-C50C-407E-A947-70E740481C1C}">
                <a14:useLocalDpi xmlns:a14="http://schemas.microsoft.com/office/drawing/2010/main" val="0"/>
              </a:ext>
            </a:extLst>
          </a:blip>
          <a:srcRect l="48342"/>
          <a:stretch/>
        </p:blipFill>
        <p:spPr bwMode="auto">
          <a:xfrm>
            <a:off x="8223047" y="1487883"/>
            <a:ext cx="1335106" cy="1215682"/>
          </a:xfrm>
          <a:prstGeom prst="rect">
            <a:avLst/>
          </a:prstGeom>
          <a:noFill/>
          <a:ln>
            <a:noFill/>
          </a:ln>
        </p:spPr>
      </p:pic>
      <p:pic>
        <p:nvPicPr>
          <p:cNvPr id="31" name="Picture 30">
            <a:extLst>
              <a:ext uri="{FF2B5EF4-FFF2-40B4-BE49-F238E27FC236}">
                <a16:creationId xmlns:a16="http://schemas.microsoft.com/office/drawing/2014/main" id="{E7C943F4-D09C-439F-889A-78B38BA1087B}"/>
              </a:ext>
            </a:extLst>
          </p:cNvPr>
          <p:cNvPicPr>
            <a:picLocks noChangeAspect="1"/>
          </p:cNvPicPr>
          <p:nvPr/>
        </p:nvPicPr>
        <p:blipFill rotWithShape="1">
          <a:blip r:embed="rId13">
            <a:extLst>
              <a:ext uri="{28A0092B-C50C-407E-A947-70E740481C1C}">
                <a14:useLocalDpi xmlns:a14="http://schemas.microsoft.com/office/drawing/2010/main" val="0"/>
              </a:ext>
            </a:extLst>
          </a:blip>
          <a:srcRect l="40596" t="3520" r="42455"/>
          <a:stretch/>
        </p:blipFill>
        <p:spPr>
          <a:xfrm>
            <a:off x="0" y="501805"/>
            <a:ext cx="432994" cy="6353988"/>
          </a:xfrm>
          <a:prstGeom prst="rect">
            <a:avLst/>
          </a:prstGeom>
        </p:spPr>
      </p:pic>
      <p:sp>
        <p:nvSpPr>
          <p:cNvPr id="26" name="Rectangle 25">
            <a:extLst>
              <a:ext uri="{FF2B5EF4-FFF2-40B4-BE49-F238E27FC236}">
                <a16:creationId xmlns:a16="http://schemas.microsoft.com/office/drawing/2014/main" id="{E718E15F-2439-48C9-9B2D-72AC7AC2A149}"/>
              </a:ext>
            </a:extLst>
          </p:cNvPr>
          <p:cNvSpPr/>
          <p:nvPr/>
        </p:nvSpPr>
        <p:spPr>
          <a:xfrm>
            <a:off x="8457692" y="2625454"/>
            <a:ext cx="3429508" cy="307777"/>
          </a:xfrm>
          <a:prstGeom prst="rect">
            <a:avLst/>
          </a:prstGeom>
        </p:spPr>
        <p:txBody>
          <a:bodyPr wrap="square">
            <a:spAutoFit/>
          </a:bodyPr>
          <a:lstStyle/>
          <a:p>
            <a:r>
              <a:rPr lang="fr-FR" sz="1400" b="1" dirty="0" err="1">
                <a:latin typeface="Calibri" panose="020F0502020204030204" pitchFamily="34" charset="0"/>
                <a:cs typeface="Calibri" panose="020F0502020204030204" pitchFamily="34" charset="0"/>
              </a:rPr>
              <a:t>Pillar</a:t>
            </a:r>
            <a:r>
              <a:rPr lang="fr-FR" sz="1400" b="1" dirty="0">
                <a:latin typeface="Calibri" panose="020F0502020204030204" pitchFamily="34" charset="0"/>
                <a:cs typeface="Calibri" panose="020F0502020204030204" pitchFamily="34" charset="0"/>
              </a:rPr>
              <a:t> &amp; </a:t>
            </a:r>
            <a:r>
              <a:rPr lang="fr-FR" sz="1400" b="1" dirty="0" err="1">
                <a:latin typeface="Calibri" panose="020F0502020204030204" pitchFamily="34" charset="0"/>
                <a:cs typeface="Calibri" panose="020F0502020204030204" pitchFamily="34" charset="0"/>
              </a:rPr>
              <a:t>Stall</a:t>
            </a:r>
            <a:r>
              <a:rPr lang="fr-FR" sz="1400" b="1" dirty="0">
                <a:latin typeface="Calibri" panose="020F0502020204030204" pitchFamily="34" charset="0"/>
                <a:cs typeface="Calibri" panose="020F0502020204030204" pitchFamily="34" charset="0"/>
              </a:rPr>
              <a:t>	 		</a:t>
            </a:r>
            <a:r>
              <a:rPr lang="fr-FR" sz="1400" b="1" dirty="0" err="1">
                <a:latin typeface="Calibri" panose="020F0502020204030204" pitchFamily="34" charset="0"/>
                <a:cs typeface="Calibri" panose="020F0502020204030204" pitchFamily="34" charset="0"/>
              </a:rPr>
              <a:t>Longwall</a:t>
            </a:r>
            <a:endParaRPr lang="en-GB" sz="1400" b="1" dirty="0">
              <a:latin typeface="Calibri" panose="020F0502020204030204" pitchFamily="34" charset="0"/>
              <a:cs typeface="Calibri" panose="020F0502020204030204" pitchFamily="34" charset="0"/>
            </a:endParaRPr>
          </a:p>
        </p:txBody>
      </p:sp>
      <p:sp>
        <p:nvSpPr>
          <p:cNvPr id="3" name="Espace réservé du numéro de diapositive 2">
            <a:extLst>
              <a:ext uri="{FF2B5EF4-FFF2-40B4-BE49-F238E27FC236}">
                <a16:creationId xmlns:a16="http://schemas.microsoft.com/office/drawing/2014/main" id="{FB96AB66-9584-47FD-9D18-D6745728E112}"/>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305448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P spid="11" grpId="0"/>
      <p:bldP spid="18" grpId="0"/>
      <p:bldP spid="22" grpId="0" animBg="1"/>
      <p:bldP spid="25" grpId="0" animBg="1"/>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90360"/>
            <a:ext cx="11588254" cy="600889"/>
          </a:xfrm>
        </p:spPr>
        <p:txBody>
          <a:bodyPr>
            <a:noAutofit/>
          </a:bodyPr>
          <a:lstStyle/>
          <a:p>
            <a:r>
              <a:rPr lang="en-GB" sz="1800" dirty="0"/>
              <a:t>Proposed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l="6723" t="18034" r="4723" b="358"/>
          <a:stretch/>
        </p:blipFill>
        <p:spPr>
          <a:xfrm>
            <a:off x="2463303" y="3199044"/>
            <a:ext cx="3189170" cy="1921931"/>
          </a:xfrm>
          <a:prstGeom prst="rect">
            <a:avLst/>
          </a:prstGeom>
        </p:spPr>
      </p:pic>
      <p:pic>
        <p:nvPicPr>
          <p:cNvPr id="9" name="Picture 8"/>
          <p:cNvPicPr>
            <a:picLocks noChangeAspect="1"/>
          </p:cNvPicPr>
          <p:nvPr/>
        </p:nvPicPr>
        <p:blipFill>
          <a:blip r:embed="rId9"/>
          <a:stretch>
            <a:fillRect/>
          </a:stretch>
        </p:blipFill>
        <p:spPr>
          <a:xfrm>
            <a:off x="477821" y="2422719"/>
            <a:ext cx="1762125" cy="2705100"/>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306878" y="2528866"/>
                <a:ext cx="2158668"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200" i="1">
                              <a:latin typeface="Cambria Math" panose="02040503050406030204" pitchFamily="18" charset="0"/>
                            </a:rPr>
                          </m:ctrlPr>
                        </m:fPr>
                        <m:num>
                          <m:nary>
                            <m:naryPr>
                              <m:chr m:val="∑"/>
                              <m:ctrlPr>
                                <a:rPr lang="en-GB" sz="1200" i="1">
                                  <a:latin typeface="Cambria Math" panose="02040503050406030204" pitchFamily="18" charset="0"/>
                                </a:rPr>
                              </m:ctrlPr>
                            </m:naryPr>
                            <m:sub>
                              <m:r>
                                <m:rPr>
                                  <m:brk m:alnAt="23"/>
                                </m:rPr>
                                <a:rPr lang="en-GB" sz="1200" i="1">
                                  <a:latin typeface="Cambria Math" panose="02040503050406030204" pitchFamily="18" charset="0"/>
                                </a:rPr>
                                <m:t>1</m:t>
                              </m:r>
                            </m:sub>
                            <m:sup>
                              <m:r>
                                <a:rPr lang="en-GB" sz="1200" i="1">
                                  <a:latin typeface="Cambria Math" panose="02040503050406030204" pitchFamily="18" charset="0"/>
                                </a:rPr>
                                <m:t>𝑛</m:t>
                              </m:r>
                            </m:sup>
                            <m:e>
                              <m:r>
                                <a:rPr lang="en-GB" sz="1200" i="1">
                                  <a:latin typeface="Cambria Math" panose="02040503050406030204" pitchFamily="18" charset="0"/>
                                </a:rPr>
                                <m:t>[</m:t>
                              </m:r>
                              <m:d>
                                <m:dPr>
                                  <m:ctrlPr>
                                    <a:rPr lang="en-GB" sz="1200" i="1">
                                      <a:latin typeface="Cambria Math" panose="02040503050406030204" pitchFamily="18" charset="0"/>
                                    </a:rPr>
                                  </m:ctrlPr>
                                </m:dPr>
                                <m:e>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𝑤𝑜𝑟𝑘𝑒𝑑</m:t>
                                      </m:r>
                                    </m:sub>
                                  </m:sSub>
                                  <m:r>
                                    <a:rPr lang="en-GB" sz="1200" i="1">
                                      <a:latin typeface="Cambria Math" panose="02040503050406030204" pitchFamily="18" charset="0"/>
                                    </a:rPr>
                                    <m:t> </m:t>
                                  </m:r>
                                  <m:r>
                                    <a:rPr lang="en-GB" sz="1200" i="1">
                                      <a:latin typeface="Cambria Math" panose="02040503050406030204" pitchFamily="18" charset="0"/>
                                      <a:ea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h</m:t>
                                      </m:r>
                                    </m:e>
                                    <m:sub>
                                      <m:r>
                                        <a:rPr lang="en-GB" sz="1200" i="1">
                                          <a:latin typeface="Cambria Math" panose="02040503050406030204" pitchFamily="18" charset="0"/>
                                        </a:rPr>
                                        <m:t>𝑤𝑜𝑟𝑘𝑒𝑑</m:t>
                                      </m:r>
                                    </m:sub>
                                  </m:sSub>
                                </m:e>
                              </m:d>
                            </m:e>
                          </m:nary>
                          <m:r>
                            <a:rPr lang="en-GB" sz="1200" i="1">
                              <a:latin typeface="Cambria Math" panose="02040503050406030204" pitchFamily="18" charset="0"/>
                              <a:ea typeface="Cambria Math" panose="02040503050406030204" pitchFamily="18" charset="0"/>
                            </a:rPr>
                            <m:t>×</m:t>
                          </m:r>
                          <m:r>
                            <a:rPr lang="en-GB" sz="1200" i="1">
                              <a:latin typeface="Cambria Math" panose="02040503050406030204" pitchFamily="18" charset="0"/>
                              <a:ea typeface="Cambria Math" panose="02040503050406030204" pitchFamily="18" charset="0"/>
                            </a:rPr>
                            <m:t>𝑓</m:t>
                          </m:r>
                          <m:r>
                            <a:rPr lang="en-GB" sz="1200" i="1">
                              <a:latin typeface="Cambria Math" panose="02040503050406030204" pitchFamily="18" charset="0"/>
                              <a:ea typeface="Cambria Math" panose="02040503050406030204" pitchFamily="18" charset="0"/>
                            </a:rPr>
                            <m:t>]</m:t>
                          </m:r>
                        </m:num>
                        <m:den>
                          <m:sSub>
                            <m:sSubPr>
                              <m:ctrlPr>
                                <a:rPr lang="en-GB" sz="1200" i="1">
                                  <a:latin typeface="Cambria Math" panose="02040503050406030204" pitchFamily="18" charset="0"/>
                                </a:rPr>
                              </m:ctrlPr>
                            </m:sSubPr>
                            <m:e>
                              <m:r>
                                <a:rPr lang="en-GB" sz="1200" i="1">
                                  <a:latin typeface="Cambria Math" panose="02040503050406030204" pitchFamily="18" charset="0"/>
                                </a:rPr>
                                <m:t>𝑉</m:t>
                              </m:r>
                            </m:e>
                            <m:sub>
                              <m:r>
                                <a:rPr lang="en-GB" sz="1200" i="1">
                                  <a:latin typeface="Cambria Math" panose="02040503050406030204" pitchFamily="18" charset="0"/>
                                </a:rPr>
                                <m:t>𝑚𝑖𝑛𝑒</m:t>
                              </m:r>
                              <m:r>
                                <a:rPr lang="en-GB" sz="1200" i="1">
                                  <a:latin typeface="Cambria Math" panose="02040503050406030204" pitchFamily="18" charset="0"/>
                                </a:rPr>
                                <m:t> </m:t>
                              </m:r>
                              <m:r>
                                <a:rPr lang="en-GB" sz="1200" i="1">
                                  <a:latin typeface="Cambria Math" panose="02040503050406030204" pitchFamily="18" charset="0"/>
                                </a:rPr>
                                <m:t>𝑣𝑜𝑙𝑢𝑚𝑒</m:t>
                              </m:r>
                            </m:sub>
                          </m:sSub>
                        </m:den>
                      </m:f>
                    </m:oMath>
                  </m:oMathPara>
                </a14:m>
                <a:endParaRPr lang="en-GB" sz="1200" dirty="0"/>
              </a:p>
            </p:txBody>
          </p:sp>
        </mc:Choice>
        <mc:Fallback xmlns="">
          <p:sp>
            <p:nvSpPr>
              <p:cNvPr id="10" name="Rectangle 9"/>
              <p:cNvSpPr>
                <a:spLocks noRot="1" noChangeAspect="1" noMove="1" noResize="1" noEditPoints="1" noAdjustHandles="1" noChangeArrowheads="1" noChangeShapeType="1" noTextEdit="1"/>
              </p:cNvSpPr>
              <p:nvPr/>
            </p:nvSpPr>
            <p:spPr>
              <a:xfrm>
                <a:off x="2306878" y="2528866"/>
                <a:ext cx="2158668" cy="482248"/>
              </a:xfrm>
              <a:prstGeom prst="rect">
                <a:avLst/>
              </a:prstGeom>
              <a:blipFill>
                <a:blip r:embed="rId10"/>
                <a:stretch>
                  <a:fillRect l="-7324" t="-58228" b="-468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Espace réservé du contenu 2">
                <a:extLst>
                  <a:ext uri="{FF2B5EF4-FFF2-40B4-BE49-F238E27FC236}">
                    <a16:creationId xmlns:a16="http://schemas.microsoft.com/office/drawing/2014/main" id="{AB7923D1-11BB-401D-9C31-777337D57B7F}"/>
                  </a:ext>
                </a:extLst>
              </p:cNvPr>
              <p:cNvSpPr txBox="1">
                <a:spLocks/>
              </p:cNvSpPr>
              <p:nvPr/>
            </p:nvSpPr>
            <p:spPr>
              <a:xfrm>
                <a:off x="687765" y="790238"/>
                <a:ext cx="6350154" cy="151107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400" u="sng" dirty="0">
                    <a:latin typeface="Calibri" panose="020F0502020204030204" pitchFamily="34" charset="0"/>
                    <a:cs typeface="Calibri" panose="020F0502020204030204" pitchFamily="34" charset="0"/>
                  </a:rPr>
                  <a:t>Methods:</a:t>
                </a:r>
              </a:p>
              <a:p>
                <a:pPr>
                  <a:buFont typeface="Wingdings" panose="05000000000000000000" pitchFamily="2" charset="2"/>
                  <a:buChar char="q"/>
                </a:pPr>
                <a:r>
                  <a:rPr lang="en-GB" sz="1400" dirty="0">
                    <a:latin typeface="Calibri" panose="020F0502020204030204" pitchFamily="34" charset="0"/>
                    <a:cs typeface="Calibri" panose="020F0502020204030204" pitchFamily="34" charset="0"/>
                  </a:rPr>
                  <a:t>Mine geometry simplification (2D) </a:t>
                </a:r>
                <a:r>
                  <a:rPr lang="en-GB" sz="1400" dirty="0">
                    <a:latin typeface="Calibri" panose="020F0502020204030204" pitchFamily="34" charset="0"/>
                    <a:cs typeface="Calibri" panose="020F0502020204030204" pitchFamily="34" charset="0"/>
                    <a:sym typeface="Wingdings" panose="05000000000000000000" pitchFamily="2" charset="2"/>
                  </a:rPr>
                  <a:t> Sensitivity analysis </a:t>
                </a:r>
                <a:endParaRPr lang="en-GB" sz="1400"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n-GB" sz="1400" dirty="0">
                    <a:latin typeface="Calibri" panose="020F0502020204030204" pitchFamily="34" charset="0"/>
                    <a:cs typeface="Calibri" panose="020F0502020204030204" pitchFamily="34" charset="0"/>
                  </a:rPr>
                  <a:t>Comparison </a:t>
                </a:r>
                <a14:m>
                  <m:oMath xmlns:m="http://schemas.openxmlformats.org/officeDocument/2006/math">
                    <m:r>
                      <a:rPr lang="en-GB" sz="1400" i="1" smtClean="0">
                        <a:latin typeface="Cambria Math" panose="02040503050406030204" pitchFamily="18" charset="0"/>
                        <a:ea typeface="Cambria Math" panose="02040503050406030204" pitchFamily="18" charset="0"/>
                        <a:cs typeface="Calibri" panose="020F0502020204030204" pitchFamily="34" charset="0"/>
                      </a:rPr>
                      <m:t>∆</m:t>
                    </m:r>
                    <m:r>
                      <a:rPr lang="fr-FR" sz="1400" b="0" i="1" smtClean="0">
                        <a:latin typeface="Cambria Math" panose="02040503050406030204" pitchFamily="18" charset="0"/>
                        <a:ea typeface="Cambria Math" panose="02040503050406030204" pitchFamily="18" charset="0"/>
                        <a:cs typeface="Calibri" panose="020F0502020204030204" pitchFamily="34" charset="0"/>
                      </a:rPr>
                      <m:t>𝐸</m:t>
                    </m:r>
                  </m:oMath>
                </a14:m>
                <a:r>
                  <a:rPr lang="en-GB" sz="1400" dirty="0">
                    <a:latin typeface="Calibri" panose="020F0502020204030204" pitchFamily="34" charset="0"/>
                    <a:cs typeface="Calibri" panose="020F0502020204030204" pitchFamily="34" charset="0"/>
                  </a:rPr>
                  <a:t> for simple 3D models vs 2D models</a:t>
                </a:r>
              </a:p>
              <a:p>
                <a:pPr>
                  <a:buFont typeface="Wingdings" panose="05000000000000000000" pitchFamily="2" charset="2"/>
                  <a:buChar char="q"/>
                </a:pPr>
                <a:r>
                  <a:rPr lang="en-GB" sz="1400" dirty="0">
                    <a:latin typeface="Calibri" panose="020F0502020204030204" pitchFamily="34" charset="0"/>
                    <a:cs typeface="Calibri" panose="020F0502020204030204" pitchFamily="34" charset="0"/>
                  </a:rPr>
                  <a:t>Statistical distribution of mine workings</a:t>
                </a:r>
              </a:p>
              <a:p>
                <a:pPr>
                  <a:buFont typeface="Wingdings" panose="05000000000000000000" pitchFamily="2" charset="2"/>
                  <a:buChar char="q"/>
                </a:pPr>
                <a:endParaRPr lang="en-GB" sz="14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GB" sz="1400" dirty="0">
                  <a:latin typeface="Calibri" panose="020F0502020204030204" pitchFamily="34" charset="0"/>
                  <a:cs typeface="Calibri" panose="020F0502020204030204" pitchFamily="34" charset="0"/>
                </a:endParaRPr>
              </a:p>
            </p:txBody>
          </p:sp>
        </mc:Choice>
        <mc:Fallback xmlns="">
          <p:sp>
            <p:nvSpPr>
              <p:cNvPr id="14" name="Espace réservé du contenu 2">
                <a:extLst>
                  <a:ext uri="{FF2B5EF4-FFF2-40B4-BE49-F238E27FC236}">
                    <a16:creationId xmlns:a16="http://schemas.microsoft.com/office/drawing/2014/main" id="{AB7923D1-11BB-401D-9C31-777337D57B7F}"/>
                  </a:ext>
                </a:extLst>
              </p:cNvPr>
              <p:cNvSpPr txBox="1">
                <a:spLocks noRot="1" noChangeAspect="1" noMove="1" noResize="1" noEditPoints="1" noAdjustHandles="1" noChangeArrowheads="1" noChangeShapeType="1" noTextEdit="1"/>
              </p:cNvSpPr>
              <p:nvPr/>
            </p:nvSpPr>
            <p:spPr>
              <a:xfrm>
                <a:off x="687765" y="790238"/>
                <a:ext cx="6350154" cy="1511076"/>
              </a:xfrm>
              <a:prstGeom prst="rect">
                <a:avLst/>
              </a:prstGeom>
              <a:blipFill>
                <a:blip r:embed="rId11"/>
                <a:stretch>
                  <a:fillRect l="-1536" t="-3226" b="-2016"/>
                </a:stretch>
              </a:blipFill>
            </p:spPr>
            <p:txBody>
              <a:bodyPr/>
              <a:lstStyle/>
              <a:p>
                <a:r>
                  <a:rPr lang="en-GB">
                    <a:noFill/>
                  </a:rPr>
                  <a:t> </a:t>
                </a:r>
              </a:p>
            </p:txBody>
          </p:sp>
        </mc:Fallback>
      </mc:AlternateContent>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40352" y="998120"/>
            <a:ext cx="5965744" cy="5115852"/>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391385" y="2625774"/>
                <a:ext cx="595035" cy="261610"/>
              </a:xfrm>
              <a:prstGeom prst="rect">
                <a:avLst/>
              </a:prstGeom>
            </p:spPr>
            <p:txBody>
              <a:bodyPr wrap="none">
                <a:spAutoFit/>
              </a:bodyPr>
              <a:lstStyle/>
              <a:p>
                <a:r>
                  <a:rPr lang="en-GB" sz="1100" dirty="0">
                    <a:latin typeface="Calibri" panose="020F0502020204030204" pitchFamily="34" charset="0"/>
                    <a:cs typeface="Calibri" panose="020F0502020204030204" pitchFamily="34" charset="0"/>
                  </a:rPr>
                  <a:t>f=</a:t>
                </a:r>
                <a14:m>
                  <m:oMath xmlns:m="http://schemas.openxmlformats.org/officeDocument/2006/math">
                    <m:r>
                      <a:rPr lang="en-GB" sz="1100" i="1" dirty="0">
                        <a:latin typeface="Cambria Math" panose="02040503050406030204" pitchFamily="18" charset="0"/>
                        <a:ea typeface="Cambria Math" panose="02040503050406030204" pitchFamily="18" charset="0"/>
                        <a:cs typeface="Times New Roman" panose="02020603050405020304" pitchFamily="18" charset="0"/>
                      </a:rPr>
                      <m:t>0.25</m:t>
                    </m:r>
                  </m:oMath>
                </a14:m>
                <a:r>
                  <a:rPr lang="en-GB" sz="1100" dirty="0">
                    <a:latin typeface="Calibri" panose="020F0502020204030204" pitchFamily="34" charset="0"/>
                    <a:cs typeface="Calibri" panose="020F0502020204030204" pitchFamily="34" charset="0"/>
                  </a:rPr>
                  <a:t> </a:t>
                </a:r>
                <a:endParaRPr lang="en-GB" sz="1100" dirty="0"/>
              </a:p>
            </p:txBody>
          </p:sp>
        </mc:Choice>
        <mc:Fallback xmlns="">
          <p:sp>
            <p:nvSpPr>
              <p:cNvPr id="7" name="Rectangle 6"/>
              <p:cNvSpPr>
                <a:spLocks noRot="1" noChangeAspect="1" noMove="1" noResize="1" noEditPoints="1" noAdjustHandles="1" noChangeArrowheads="1" noChangeShapeType="1" noTextEdit="1"/>
              </p:cNvSpPr>
              <p:nvPr/>
            </p:nvSpPr>
            <p:spPr>
              <a:xfrm>
                <a:off x="4391385" y="2625774"/>
                <a:ext cx="595035" cy="261610"/>
              </a:xfrm>
              <a:prstGeom prst="rect">
                <a:avLst/>
              </a:prstGeom>
              <a:blipFill>
                <a:blip r:embed="rId13"/>
                <a:stretch>
                  <a:fillRect b="-16279"/>
                </a:stretch>
              </a:blipFill>
            </p:spPr>
            <p:txBody>
              <a:bodyPr/>
              <a:lstStyle/>
              <a:p>
                <a:r>
                  <a:rPr lang="en-GB">
                    <a:noFill/>
                  </a:rPr>
                  <a:t> </a:t>
                </a:r>
              </a:p>
            </p:txBody>
          </p:sp>
        </mc:Fallback>
      </mc:AlternateContent>
      <p:pic>
        <p:nvPicPr>
          <p:cNvPr id="11" name="Picture 30">
            <a:extLst>
              <a:ext uri="{FF2B5EF4-FFF2-40B4-BE49-F238E27FC236}">
                <a16:creationId xmlns:a16="http://schemas.microsoft.com/office/drawing/2014/main" id="{A1C3DBA7-9891-4EDE-AF9E-559A504025DE}"/>
              </a:ext>
            </a:extLst>
          </p:cNvPr>
          <p:cNvPicPr>
            <a:picLocks noChangeAspect="1"/>
          </p:cNvPicPr>
          <p:nvPr/>
        </p:nvPicPr>
        <p:blipFill rotWithShape="1">
          <a:blip r:embed="rId14">
            <a:extLst>
              <a:ext uri="{28A0092B-C50C-407E-A947-70E740481C1C}">
                <a14:useLocalDpi xmlns:a14="http://schemas.microsoft.com/office/drawing/2010/main" val="0"/>
              </a:ext>
            </a:extLst>
          </a:blip>
          <a:srcRect l="40596" t="309" r="41225"/>
          <a:stretch/>
        </p:blipFill>
        <p:spPr>
          <a:xfrm>
            <a:off x="0" y="290361"/>
            <a:ext cx="464408" cy="6565432"/>
          </a:xfrm>
          <a:prstGeom prst="rect">
            <a:avLst/>
          </a:prstGeom>
        </p:spPr>
      </p:pic>
      <p:sp>
        <p:nvSpPr>
          <p:cNvPr id="6" name="Espace réservé du numéro de diapositive 5">
            <a:extLst>
              <a:ext uri="{FF2B5EF4-FFF2-40B4-BE49-F238E27FC236}">
                <a16:creationId xmlns:a16="http://schemas.microsoft.com/office/drawing/2014/main" id="{17742904-EFCA-42C0-AA21-29697FA33E0B}"/>
              </a:ext>
            </a:extLst>
          </p:cNvPr>
          <p:cNvSpPr>
            <a:spLocks noGrp="1"/>
          </p:cNvSpPr>
          <p:nvPr>
            <p:ph type="sldNum" sz="quarter" idx="12"/>
          </p:nvPr>
        </p:nvSpPr>
        <p:spPr/>
        <p:txBody>
          <a:bodyPr/>
          <a:lstStyle/>
          <a:p>
            <a:fld id="{8A7A6979-0714-4377-B894-6BE4C2D6E202}" type="slidenum">
              <a:rPr lang="en-US" smtClean="0"/>
              <a:pPr/>
              <a:t>14</a:t>
            </a:fld>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379EA53-3E10-49BE-81C6-D7D9C8591783}"/>
                  </a:ext>
                </a:extLst>
              </p:cNvPr>
              <p:cNvSpPr/>
              <p:nvPr/>
            </p:nvSpPr>
            <p:spPr>
              <a:xfrm>
                <a:off x="493991" y="5611948"/>
                <a:ext cx="7127793" cy="1107996"/>
              </a:xfrm>
              <a:prstGeom prst="rect">
                <a:avLst/>
              </a:prstGeom>
            </p:spPr>
            <p:txBody>
              <a:bodyPr wrap="square">
                <a:spAutoFit/>
              </a:bodyPr>
              <a:lstStyle/>
              <a:p>
                <a:r>
                  <a:rPr lang="en-GB" sz="2400" u="sng" dirty="0">
                    <a:latin typeface="Calibri" panose="020F0502020204030204" pitchFamily="34" charset="0"/>
                    <a:cs typeface="Calibri" panose="020F0502020204030204" pitchFamily="34" charset="0"/>
                  </a:rPr>
                  <a:t>Output:</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Sensitivity analysis of </a:t>
                </a:r>
                <a14:m>
                  <m:oMath xmlns:m="http://schemas.openxmlformats.org/officeDocument/2006/math">
                    <m:sSub>
                      <m:sSubPr>
                        <m:ctrlPr>
                          <a:rPr lang="en-GB" sz="1400" i="1" smtClean="0">
                            <a:latin typeface="Cambria Math" panose="02040503050406030204" pitchFamily="18" charset="0"/>
                            <a:cs typeface="Calibri" panose="020F0502020204030204" pitchFamily="34" charset="0"/>
                          </a:rPr>
                        </m:ctrlPr>
                      </m:sSubPr>
                      <m:e>
                        <m:r>
                          <a:rPr lang="fr-FR" sz="1400" b="0" i="1" smtClean="0">
                            <a:latin typeface="Cambria Math" panose="02040503050406030204" pitchFamily="18" charset="0"/>
                            <a:cs typeface="Calibri" panose="020F0502020204030204" pitchFamily="34" charset="0"/>
                          </a:rPr>
                          <m:t>𝑉</m:t>
                        </m:r>
                      </m:e>
                      <m:sub>
                        <m:r>
                          <a:rPr lang="fr-FR" sz="1400" b="0" i="1" smtClean="0">
                            <a:latin typeface="Cambria Math" panose="02040503050406030204" pitchFamily="18" charset="0"/>
                            <a:cs typeface="Calibri" panose="020F0502020204030204" pitchFamily="34" charset="0"/>
                          </a:rPr>
                          <m:t>𝑣</m:t>
                        </m:r>
                      </m:sub>
                    </m:sSub>
                  </m:oMath>
                </a14:m>
                <a:r>
                  <a:rPr lang="en-GB" sz="1400" dirty="0">
                    <a:latin typeface="Calibri" panose="020F0502020204030204" pitchFamily="34" charset="0"/>
                    <a:cs typeface="Calibri" panose="020F0502020204030204" pitchFamily="34" charset="0"/>
                  </a:rPr>
                  <a:t>, </a:t>
                </a:r>
                <a:r>
                  <a:rPr lang="en-GB" sz="1400" dirty="0" err="1">
                    <a:latin typeface="Calibri" panose="020F0502020204030204" pitchFamily="34" charset="0"/>
                    <a:cs typeface="Calibri" panose="020F0502020204030204" pitchFamily="34" charset="0"/>
                  </a:rPr>
                  <a:t>x,y,z</a:t>
                </a:r>
                <a:r>
                  <a:rPr lang="en-GB" sz="1400" dirty="0">
                    <a:latin typeface="Calibri" panose="020F0502020204030204" pitchFamily="34" charset="0"/>
                    <a:cs typeface="Calibri" panose="020F0502020204030204" pitchFamily="34" charset="0"/>
                  </a:rPr>
                  <a:t> distribution, </a:t>
                </a:r>
                <a:r>
                  <a:rPr lang="en-GB" sz="1400" dirty="0" err="1">
                    <a:latin typeface="Calibri" panose="020F0502020204030204" pitchFamily="34" charset="0"/>
                    <a:cs typeface="Calibri" panose="020F0502020204030204" pitchFamily="34" charset="0"/>
                  </a:rPr>
                  <a:t>nb</a:t>
                </a:r>
                <a:r>
                  <a:rPr lang="en-GB" sz="1400" dirty="0">
                    <a:latin typeface="Calibri" panose="020F0502020204030204" pitchFamily="34" charset="0"/>
                    <a:cs typeface="Calibri" panose="020F0502020204030204" pitchFamily="34" charset="0"/>
                  </a:rPr>
                  <a:t> of interconnection on </a:t>
                </a:r>
                <a14:m>
                  <m:oMath xmlns:m="http://schemas.openxmlformats.org/officeDocument/2006/math">
                    <m:r>
                      <a:rPr lang="en-GB" sz="1400" i="1" smtClean="0">
                        <a:latin typeface="Cambria Math" panose="02040503050406030204" pitchFamily="18" charset="0"/>
                        <a:ea typeface="Cambria Math" panose="02040503050406030204" pitchFamily="18" charset="0"/>
                        <a:cs typeface="Calibri" panose="020F0502020204030204" pitchFamily="34" charset="0"/>
                      </a:rPr>
                      <m:t>∆</m:t>
                    </m:r>
                    <m:r>
                      <a:rPr lang="fr-FR" sz="1400" b="0" i="1"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GB"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Guidelines &amp; tool to create representative models for long-term analysis of </a:t>
                </a:r>
                <a14:m>
                  <m:oMath xmlns:m="http://schemas.openxmlformats.org/officeDocument/2006/math">
                    <m:r>
                      <a:rPr lang="en-GB" sz="1400" i="1">
                        <a:latin typeface="Cambria Math" panose="02040503050406030204" pitchFamily="18" charset="0"/>
                        <a:ea typeface="Cambria Math" panose="02040503050406030204" pitchFamily="18" charset="0"/>
                        <a:cs typeface="Calibri" panose="020F0502020204030204" pitchFamily="34" charset="0"/>
                      </a:rPr>
                      <m:t>∆</m:t>
                    </m:r>
                    <m:r>
                      <a:rPr lang="fr-FR" sz="1400" b="0" i="1" smtClean="0">
                        <a:latin typeface="Cambria Math" panose="02040503050406030204" pitchFamily="18" charset="0"/>
                        <a:ea typeface="Cambria Math" panose="02040503050406030204" pitchFamily="18" charset="0"/>
                        <a:cs typeface="Calibri" panose="020F0502020204030204" pitchFamily="34" charset="0"/>
                      </a:rPr>
                      <m:t>𝑇</m:t>
                    </m:r>
                  </m:oMath>
                </a14:m>
                <a:r>
                  <a:rPr lang="en-GB" sz="1400" dirty="0">
                    <a:latin typeface="Calibri" panose="020F0502020204030204" pitchFamily="34" charset="0"/>
                    <a:cs typeface="Calibri" panose="020F0502020204030204" pitchFamily="34" charset="0"/>
                  </a:rPr>
                  <a:t> in mines</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Python scripts</a:t>
                </a:r>
                <a:endParaRPr lang="en-GB" sz="1050" dirty="0">
                  <a:latin typeface="Calibri" panose="020F0502020204030204" pitchFamily="34" charset="0"/>
                  <a:cs typeface="Calibri" panose="020F0502020204030204" pitchFamily="34" charset="0"/>
                </a:endParaRPr>
              </a:p>
            </p:txBody>
          </p:sp>
        </mc:Choice>
        <mc:Fallback xmlns="">
          <p:sp>
            <p:nvSpPr>
              <p:cNvPr id="12" name="Rectangle 11">
                <a:extLst>
                  <a:ext uri="{FF2B5EF4-FFF2-40B4-BE49-F238E27FC236}">
                    <a16:creationId xmlns:a16="http://schemas.microsoft.com/office/drawing/2014/main" id="{9379EA53-3E10-49BE-81C6-D7D9C8591783}"/>
                  </a:ext>
                </a:extLst>
              </p:cNvPr>
              <p:cNvSpPr>
                <a:spLocks noRot="1" noChangeAspect="1" noMove="1" noResize="1" noEditPoints="1" noAdjustHandles="1" noChangeArrowheads="1" noChangeShapeType="1" noTextEdit="1"/>
              </p:cNvSpPr>
              <p:nvPr/>
            </p:nvSpPr>
            <p:spPr>
              <a:xfrm>
                <a:off x="493991" y="5611948"/>
                <a:ext cx="7127793" cy="1107996"/>
              </a:xfrm>
              <a:prstGeom prst="rect">
                <a:avLst/>
              </a:prstGeom>
              <a:blipFill>
                <a:blip r:embed="rId15"/>
                <a:stretch>
                  <a:fillRect l="-1283" t="-4420" b="-4972"/>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DFAEF08C-9CCD-415C-AB72-FF8C575E76ED}"/>
              </a:ext>
            </a:extLst>
          </p:cNvPr>
          <p:cNvSpPr/>
          <p:nvPr/>
        </p:nvSpPr>
        <p:spPr>
          <a:xfrm>
            <a:off x="1035273" y="5186094"/>
            <a:ext cx="3653629" cy="338554"/>
          </a:xfrm>
          <a:prstGeom prst="rect">
            <a:avLst/>
          </a:prstGeom>
        </p:spPr>
        <p:txBody>
          <a:bodyPr wrap="none">
            <a:spAutoFit/>
          </a:bodyPr>
          <a:lstStyle/>
          <a:p>
            <a:r>
              <a:rPr lang="en-GB" sz="1600" dirty="0">
                <a:latin typeface="Calibri" panose="020F0502020204030204" pitchFamily="34" charset="0"/>
                <a:cs typeface="Calibri" panose="020F0502020204030204" pitchFamily="34" charset="0"/>
                <a:sym typeface="Wingdings" panose="05000000000000000000" pitchFamily="2" charset="2"/>
              </a:rPr>
              <a:t> </a:t>
            </a:r>
            <a:r>
              <a:rPr lang="en-GB" sz="1600" dirty="0">
                <a:latin typeface="Calibri" panose="020F0502020204030204" pitchFamily="34" charset="0"/>
                <a:cs typeface="Calibri" panose="020F0502020204030204" pitchFamily="34" charset="0"/>
              </a:rPr>
              <a:t>Fit temperature time-series / profiles ?</a:t>
            </a:r>
          </a:p>
        </p:txBody>
      </p:sp>
    </p:spTree>
    <p:extLst>
      <p:ext uri="{BB962C8B-B14F-4D97-AF65-F5344CB8AC3E}">
        <p14:creationId xmlns:p14="http://schemas.microsoft.com/office/powerpoint/2010/main" val="912321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402554"/>
          </a:xfrm>
        </p:spPr>
        <p:txBody>
          <a:bodyPr>
            <a:normAutofit fontScale="90000"/>
          </a:bodyPr>
          <a:lstStyle/>
          <a:p>
            <a:r>
              <a:rPr lang="fr-FR" dirty="0" err="1"/>
              <a:t>Expected</a:t>
            </a:r>
            <a:r>
              <a:rPr lang="fr-FR" dirty="0"/>
              <a:t> </a:t>
            </a:r>
            <a:r>
              <a:rPr lang="fr-FR" dirty="0" err="1"/>
              <a:t>outcome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40528795"/>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502141" y="3774571"/>
            <a:ext cx="6397532" cy="861774"/>
          </a:xfrm>
          <a:prstGeom prst="rect">
            <a:avLst/>
          </a:prstGeom>
        </p:spPr>
        <p:txBody>
          <a:bodyPr wrap="square">
            <a:spAutoFit/>
          </a:bodyPr>
          <a:lstStyle/>
          <a:p>
            <a:pPr lvl="0"/>
            <a:r>
              <a:rPr lang="en-US" sz="1600" i="1" dirty="0">
                <a:latin typeface="+mj-lt"/>
              </a:rPr>
              <a:t>RQ1 - What are the main control on mine-water temperature?</a:t>
            </a:r>
          </a:p>
          <a:p>
            <a:pPr lvl="0"/>
            <a:r>
              <a:rPr lang="en-US" sz="1600" i="1" dirty="0">
                <a:latin typeface="+mj-lt"/>
              </a:rPr>
              <a:t>RQ2 - What is the initial heat capacity of flooded mines?   </a:t>
            </a:r>
          </a:p>
          <a:p>
            <a:r>
              <a:rPr lang="en-US" sz="1600" i="1" dirty="0">
                <a:latin typeface="+mj-lt"/>
              </a:rPr>
              <a:t>RQ3 - </a:t>
            </a:r>
            <a:r>
              <a:rPr lang="fr-FR" sz="1600" i="1" dirty="0" err="1">
                <a:latin typeface="+mj-lt"/>
              </a:rPr>
              <a:t>What</a:t>
            </a:r>
            <a:r>
              <a:rPr lang="fr-FR" sz="1600" i="1" dirty="0">
                <a:latin typeface="+mj-lt"/>
              </a:rPr>
              <a:t> are the key </a:t>
            </a:r>
            <a:r>
              <a:rPr lang="fr-FR" sz="1600" i="1" dirty="0" err="1">
                <a:latin typeface="+mj-lt"/>
              </a:rPr>
              <a:t>geometrical</a:t>
            </a:r>
            <a:r>
              <a:rPr lang="fr-FR" sz="1600" i="1" dirty="0">
                <a:latin typeface="+mj-lt"/>
              </a:rPr>
              <a:t> </a:t>
            </a:r>
            <a:r>
              <a:rPr lang="fr-FR" sz="1600" i="1" dirty="0" err="1">
                <a:latin typeface="+mj-lt"/>
              </a:rPr>
              <a:t>elements</a:t>
            </a:r>
            <a:r>
              <a:rPr lang="fr-FR" sz="1600" i="1" dirty="0">
                <a:latin typeface="+mj-lt"/>
              </a:rPr>
              <a:t>?</a:t>
            </a:r>
            <a:endParaRPr lang="en-GB" sz="1600" i="1" dirty="0">
              <a:latin typeface="+mj-lt"/>
              <a:cs typeface="Calibri" panose="020F0502020204030204" pitchFamily="34" charset="0"/>
            </a:endParaRPr>
          </a:p>
        </p:txBody>
      </p:sp>
      <p:graphicFrame>
        <p:nvGraphicFramePr>
          <p:cNvPr id="5" name="Diagram 4"/>
          <p:cNvGraphicFramePr/>
          <p:nvPr>
            <p:extLst>
              <p:ext uri="{D42A27DB-BD31-4B8C-83A1-F6EECF244321}">
                <p14:modId xmlns:p14="http://schemas.microsoft.com/office/powerpoint/2010/main" val="2468709437"/>
              </p:ext>
            </p:extLst>
          </p:nvPr>
        </p:nvGraphicFramePr>
        <p:xfrm>
          <a:off x="191420" y="901737"/>
          <a:ext cx="11861242" cy="23415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Image 5">
            <a:extLst>
              <a:ext uri="{FF2B5EF4-FFF2-40B4-BE49-F238E27FC236}">
                <a16:creationId xmlns:a16="http://schemas.microsoft.com/office/drawing/2014/main" id="{33F6C5CF-9BE2-459B-BFD2-9360D09AD356}"/>
              </a:ext>
            </a:extLst>
          </p:cNvPr>
          <p:cNvPicPr>
            <a:picLocks noChangeAspect="1"/>
          </p:cNvPicPr>
          <p:nvPr/>
        </p:nvPicPr>
        <p:blipFill rotWithShape="1">
          <a:blip r:embed="rId13"/>
          <a:srcRect l="16957" t="47247"/>
          <a:stretch/>
        </p:blipFill>
        <p:spPr>
          <a:xfrm>
            <a:off x="747454" y="3878889"/>
            <a:ext cx="4363051" cy="1908144"/>
          </a:xfrm>
          <a:prstGeom prst="rect">
            <a:avLst/>
          </a:prstGeom>
        </p:spPr>
      </p:pic>
      <p:sp>
        <p:nvSpPr>
          <p:cNvPr id="7" name="Espace réservé du numéro de diapositive 6">
            <a:extLst>
              <a:ext uri="{FF2B5EF4-FFF2-40B4-BE49-F238E27FC236}">
                <a16:creationId xmlns:a16="http://schemas.microsoft.com/office/drawing/2014/main" id="{F6C7C714-7CF6-4306-8C75-48C9131DC125}"/>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
        <p:nvSpPr>
          <p:cNvPr id="10" name="Rectangle 9">
            <a:extLst>
              <a:ext uri="{FF2B5EF4-FFF2-40B4-BE49-F238E27FC236}">
                <a16:creationId xmlns:a16="http://schemas.microsoft.com/office/drawing/2014/main" id="{BFB50F54-DC71-4FD2-B7C4-0BFB53F1CA33}"/>
              </a:ext>
            </a:extLst>
          </p:cNvPr>
          <p:cNvSpPr/>
          <p:nvPr/>
        </p:nvSpPr>
        <p:spPr>
          <a:xfrm>
            <a:off x="5502141" y="5356146"/>
            <a:ext cx="4287266" cy="861774"/>
          </a:xfrm>
          <a:prstGeom prst="rect">
            <a:avLst/>
          </a:prstGeom>
        </p:spPr>
        <p:txBody>
          <a:bodyPr wrap="square">
            <a:spAutoFit/>
          </a:bodyPr>
          <a:lstStyle/>
          <a:p>
            <a:pPr lvl="0"/>
            <a:r>
              <a:rPr lang="en-US" sz="1600" dirty="0">
                <a:solidFill>
                  <a:schemeClr val="accent1"/>
                </a:solidFill>
                <a:latin typeface="+mj-lt"/>
              </a:rPr>
              <a:t>Development of </a:t>
            </a:r>
            <a:r>
              <a:rPr lang="en-GB" sz="1600" dirty="0">
                <a:solidFill>
                  <a:schemeClr val="accent1"/>
                </a:solidFill>
                <a:latin typeface="+mj-lt"/>
              </a:rPr>
              <a:t>an analytical/numerical tool</a:t>
            </a:r>
          </a:p>
          <a:p>
            <a:pPr marL="742950" lvl="1" indent="-285750">
              <a:buFont typeface="Wingdings" panose="05000000000000000000" pitchFamily="2" charset="2"/>
              <a:buChar char="à"/>
            </a:pPr>
            <a:r>
              <a:rPr lang="en-GB" sz="1600" dirty="0">
                <a:solidFill>
                  <a:schemeClr val="accent1"/>
                </a:solidFill>
                <a:latin typeface="+mj-lt"/>
              </a:rPr>
              <a:t>Assess footprint area of heat extraction </a:t>
            </a:r>
          </a:p>
          <a:p>
            <a:pPr marL="742950" lvl="1" indent="-285750">
              <a:buFont typeface="Wingdings" panose="05000000000000000000" pitchFamily="2" charset="2"/>
              <a:buChar char="à"/>
            </a:pPr>
            <a:r>
              <a:rPr lang="fr-FR" sz="1600" dirty="0">
                <a:solidFill>
                  <a:schemeClr val="accent1"/>
                </a:solidFill>
                <a:latin typeface="+mj-lt"/>
              </a:rPr>
              <a:t>Guide </a:t>
            </a:r>
            <a:r>
              <a:rPr lang="fr-FR" sz="1600" dirty="0" err="1">
                <a:solidFill>
                  <a:schemeClr val="accent1"/>
                </a:solidFill>
                <a:latin typeface="+mj-lt"/>
              </a:rPr>
              <a:t>licensing</a:t>
            </a:r>
            <a:r>
              <a:rPr lang="fr-FR" sz="1600" dirty="0">
                <a:solidFill>
                  <a:schemeClr val="accent1"/>
                </a:solidFill>
                <a:latin typeface="+mj-lt"/>
              </a:rPr>
              <a:t> of </a:t>
            </a:r>
            <a:r>
              <a:rPr lang="fr-FR" sz="1600" dirty="0" err="1">
                <a:solidFill>
                  <a:schemeClr val="accent1"/>
                </a:solidFill>
                <a:latin typeface="+mj-lt"/>
              </a:rPr>
              <a:t>heat</a:t>
            </a:r>
            <a:endParaRPr lang="en-US" sz="1600" dirty="0">
              <a:solidFill>
                <a:schemeClr val="accent1"/>
              </a:solidFill>
              <a:latin typeface="+mj-lt"/>
            </a:endParaRPr>
          </a:p>
        </p:txBody>
      </p:sp>
    </p:spTree>
    <p:extLst>
      <p:ext uri="{BB962C8B-B14F-4D97-AF65-F5344CB8AC3E}">
        <p14:creationId xmlns:p14="http://schemas.microsoft.com/office/powerpoint/2010/main" val="414891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95797"/>
            <a:ext cx="11861073" cy="402554"/>
          </a:xfrm>
        </p:spPr>
        <p:txBody>
          <a:bodyPr>
            <a:normAutofit fontScale="90000"/>
          </a:bodyPr>
          <a:lstStyle/>
          <a:p>
            <a:r>
              <a:rPr lang="fr-FR" dirty="0"/>
              <a:t>REFERENCES</a:t>
            </a:r>
            <a:endParaRPr lang="en-GB" dirty="0"/>
          </a:p>
        </p:txBody>
      </p:sp>
      <p:sp>
        <p:nvSpPr>
          <p:cNvPr id="5" name="Rectangle 4"/>
          <p:cNvSpPr/>
          <p:nvPr/>
        </p:nvSpPr>
        <p:spPr>
          <a:xfrm>
            <a:off x="139337" y="889844"/>
            <a:ext cx="12181000" cy="5693866"/>
          </a:xfrm>
          <a:prstGeom prst="rect">
            <a:avLst/>
          </a:prstGeom>
        </p:spPr>
        <p:txBody>
          <a:bodyPr wrap="square">
            <a:spAutoFit/>
          </a:bodyPr>
          <a:lstStyle/>
          <a:p>
            <a:r>
              <a:rPr lang="en-GB" sz="1400" dirty="0"/>
              <a:t>Adams, C., Monaghan, A., </a:t>
            </a:r>
            <a:r>
              <a:rPr lang="en-GB" sz="1400" dirty="0" err="1"/>
              <a:t>Gluyas</a:t>
            </a:r>
            <a:r>
              <a:rPr lang="en-GB" sz="1400" dirty="0"/>
              <a:t>, J., 2019. Mining for Heat. In: WWW.GEOLSOC.ORG.UK/GEOSCIENTIST </a:t>
            </a:r>
          </a:p>
          <a:p>
            <a:endParaRPr lang="en-GB" sz="1400" dirty="0"/>
          </a:p>
          <a:p>
            <a:r>
              <a:rPr lang="en-GB" sz="1400" dirty="0"/>
              <a:t>Burley, A., Edmunds M., W., and Gale, I. (1984). Catalogue of geothermal data for the land area of the United Kingdom. Second revision. British Geological Survey</a:t>
            </a:r>
          </a:p>
          <a:p>
            <a:endParaRPr lang="en-GB" sz="1400" dirty="0"/>
          </a:p>
          <a:p>
            <a:r>
              <a:rPr lang="en-GB" sz="1400" dirty="0" err="1"/>
              <a:t>Ghoreishi-Madiseh</a:t>
            </a:r>
            <a:r>
              <a:rPr lang="en-GB" sz="1400" dirty="0"/>
              <a:t>, S. A., </a:t>
            </a:r>
            <a:r>
              <a:rPr lang="en-GB" sz="1400" dirty="0" err="1"/>
              <a:t>Ghomshei</a:t>
            </a:r>
            <a:r>
              <a:rPr lang="en-GB" sz="1400" dirty="0"/>
              <a:t>, M. M., </a:t>
            </a:r>
            <a:r>
              <a:rPr lang="en-GB" sz="1400" dirty="0" err="1"/>
              <a:t>Hassani</a:t>
            </a:r>
            <a:r>
              <a:rPr lang="en-GB" sz="1400" dirty="0"/>
              <a:t>, F. P., and </a:t>
            </a:r>
            <a:r>
              <a:rPr lang="en-GB" sz="1400" dirty="0" err="1"/>
              <a:t>Abbasy</a:t>
            </a:r>
            <a:r>
              <a:rPr lang="en-GB" sz="1400" dirty="0"/>
              <a:t>, F. (2012). Sustainable heat extraction from abandoned mine tunnels: A numerical model. J. Renewable Sustainable Energy, p. 17.</a:t>
            </a:r>
          </a:p>
          <a:p>
            <a:endParaRPr lang="en-GB" sz="1400" dirty="0"/>
          </a:p>
          <a:p>
            <a:r>
              <a:rPr lang="en-GB" sz="1400" dirty="0"/>
              <a:t>Gillespie, M., Crane, E., and Barron, H. (2013). Study into the Potential for Deep Geothermal Energy in Scotland - Volume 2. AEC/001/11. Scottish Government, p. 129.</a:t>
            </a:r>
          </a:p>
          <a:p>
            <a:endParaRPr lang="fr-FR" sz="1400" dirty="0"/>
          </a:p>
          <a:p>
            <a:r>
              <a:rPr lang="en-GB" sz="1400" dirty="0" err="1"/>
              <a:t>Guo</a:t>
            </a:r>
            <a:r>
              <a:rPr lang="en-GB" sz="1400" dirty="0"/>
              <a:t>, P., He, M., Zheng, L., and Zhang, N. (2017). A geothermal recycling system for cooling and heating in</a:t>
            </a:r>
          </a:p>
          <a:p>
            <a:r>
              <a:rPr lang="en-GB" sz="1400" dirty="0"/>
              <a:t>deep mines. Applied Thermal Engineering [online]. 116, pp. 833–839. ISSN: 13594311. DOI: 10.1016/j. applthermaleng.2017.01.116</a:t>
            </a:r>
          </a:p>
          <a:p>
            <a:endParaRPr lang="fr-FR" sz="1400" dirty="0"/>
          </a:p>
          <a:p>
            <a:r>
              <a:rPr lang="en-GB" sz="1400" dirty="0"/>
              <a:t>Hamm, V., </a:t>
            </a:r>
            <a:r>
              <a:rPr lang="en-GB" sz="1400" dirty="0" err="1"/>
              <a:t>Bazargan</a:t>
            </a:r>
            <a:r>
              <a:rPr lang="en-GB" sz="1400" dirty="0"/>
              <a:t> </a:t>
            </a:r>
            <a:r>
              <a:rPr lang="en-GB" sz="1400" dirty="0" err="1"/>
              <a:t>Sabet</a:t>
            </a:r>
            <a:r>
              <a:rPr lang="en-GB" sz="1400" dirty="0"/>
              <a:t>, B. 2010. Modelling of fluid flow and heat transfer to assess the geothermal potential of a flooded coal mine in Lorraine, France. </a:t>
            </a:r>
            <a:r>
              <a:rPr lang="en-GB" sz="1400" dirty="0" err="1"/>
              <a:t>Geothermics</a:t>
            </a:r>
            <a:r>
              <a:rPr lang="en-GB" sz="1400" dirty="0"/>
              <a:t>, 39.2, p. 177-186. doi.org/10.1016/j.geothermics.2010.03.004.</a:t>
            </a:r>
          </a:p>
          <a:p>
            <a:endParaRPr lang="fr-FR" sz="1400" dirty="0"/>
          </a:p>
          <a:p>
            <a:r>
              <a:rPr lang="en-GB" sz="1400" dirty="0"/>
              <a:t>O </a:t>
            </a:r>
            <a:r>
              <a:rPr lang="en-GB" sz="1400" dirty="0" err="1"/>
              <a:t>Dochartaigh</a:t>
            </a:r>
            <a:r>
              <a:rPr lang="en-GB" sz="1400" dirty="0"/>
              <a:t>, B., Macdonald, A., Fitzsimons, V., and Ward, R. (2015). Scotland’s aquifers and groundwater</a:t>
            </a:r>
          </a:p>
          <a:p>
            <a:r>
              <a:rPr lang="en-GB" sz="1400" dirty="0"/>
              <a:t>bodies. Geological Survey Open Report OR/15/028. British Geological Survey, p. 76.</a:t>
            </a:r>
          </a:p>
          <a:p>
            <a:endParaRPr lang="en-GB" sz="1400" dirty="0"/>
          </a:p>
          <a:p>
            <a:r>
              <a:rPr lang="en-GB" sz="1400" dirty="0"/>
              <a:t>Raymond, J. and </a:t>
            </a:r>
            <a:r>
              <a:rPr lang="en-GB" sz="1400" dirty="0" err="1"/>
              <a:t>Therrien</a:t>
            </a:r>
            <a:r>
              <a:rPr lang="en-GB" sz="1400" dirty="0"/>
              <a:t>, R. (2008). Low-temperature geothermal potential of the flooded </a:t>
            </a:r>
            <a:r>
              <a:rPr lang="en-GB" sz="1400" dirty="0" err="1"/>
              <a:t>Gaspé</a:t>
            </a:r>
            <a:r>
              <a:rPr lang="en-GB" sz="1400" dirty="0"/>
              <a:t> Mines, Québec, Canada. </a:t>
            </a:r>
            <a:r>
              <a:rPr lang="en-GB" sz="1400" dirty="0" err="1"/>
              <a:t>Geothermics</a:t>
            </a:r>
            <a:r>
              <a:rPr lang="en-GB" sz="1400" dirty="0"/>
              <a:t>. 37.2, pp. 189–210. DOI: 10.1016/j.geothermics.2007.10.001.</a:t>
            </a:r>
          </a:p>
          <a:p>
            <a:endParaRPr lang="en-GB" sz="1400" dirty="0"/>
          </a:p>
          <a:p>
            <a:r>
              <a:rPr lang="en-GB" sz="1400" dirty="0"/>
              <a:t>Todd, F., McDermott, C., Harris, A. F., Bond, A., and Gilfillan, S. (2019). Coupled hydraulic and mechanical model of surface uplift due to mine water rebound: implications for mine water heating and cooling schemes. Scottish Journal of Geology [online], sjg2018–028. ISSN: 0036-9276, 2041-4951. DOI: 10.1144/sjg2018-028.</a:t>
            </a:r>
          </a:p>
        </p:txBody>
      </p:sp>
      <p:sp>
        <p:nvSpPr>
          <p:cNvPr id="3" name="Espace réservé du numéro de diapositive 2">
            <a:extLst>
              <a:ext uri="{FF2B5EF4-FFF2-40B4-BE49-F238E27FC236}">
                <a16:creationId xmlns:a16="http://schemas.microsoft.com/office/drawing/2014/main" id="{7FFC3306-9212-42A8-AB47-57A391649EF6}"/>
              </a:ext>
            </a:extLst>
          </p:cNvPr>
          <p:cNvSpPr>
            <a:spLocks noGrp="1"/>
          </p:cNvSpPr>
          <p:nvPr>
            <p:ph type="sldNum" sz="quarter" idx="12"/>
          </p:nvPr>
        </p:nvSpPr>
        <p:spPr/>
        <p:txBody>
          <a:bodyPr/>
          <a:lstStyle/>
          <a:p>
            <a:fld id="{8A7A6979-0714-4377-B894-6BE4C2D6E202}" type="slidenum">
              <a:rPr lang="en-US" smtClean="0"/>
              <a:pPr/>
              <a:t>16</a:t>
            </a:fld>
            <a:endParaRPr lang="en-US" dirty="0"/>
          </a:p>
        </p:txBody>
      </p:sp>
    </p:spTree>
    <p:extLst>
      <p:ext uri="{BB962C8B-B14F-4D97-AF65-F5344CB8AC3E}">
        <p14:creationId xmlns:p14="http://schemas.microsoft.com/office/powerpoint/2010/main" val="4213180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a:extLst>
              <a:ext uri="{FF2B5EF4-FFF2-40B4-BE49-F238E27FC236}">
                <a16:creationId xmlns:a16="http://schemas.microsoft.com/office/drawing/2014/main" id="{0F413C6F-136B-498C-A94F-AFC1EBDC8E91}"/>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8800"/>
                    </a14:imgEffect>
                    <a14:imgEffect>
                      <a14:brightnessContrast bright="20000"/>
                    </a14:imgEffect>
                  </a14:imgLayer>
                </a14:imgProps>
              </a:ext>
              <a:ext uri="{28A0092B-C50C-407E-A947-70E740481C1C}">
                <a14:useLocalDpi xmlns:a14="http://schemas.microsoft.com/office/drawing/2010/main" val="0"/>
              </a:ext>
            </a:extLst>
          </a:blip>
          <a:srcRect l="13968"/>
          <a:stretch/>
        </p:blipFill>
        <p:spPr>
          <a:xfrm>
            <a:off x="1" y="0"/>
            <a:ext cx="12191999" cy="6858000"/>
          </a:xfrm>
          <a:prstGeom prst="rect">
            <a:avLst/>
          </a:prstGeom>
        </p:spPr>
      </p:pic>
      <p:sp>
        <p:nvSpPr>
          <p:cNvPr id="9" name="Title 1">
            <a:extLst>
              <a:ext uri="{FF2B5EF4-FFF2-40B4-BE49-F238E27FC236}">
                <a16:creationId xmlns:a16="http://schemas.microsoft.com/office/drawing/2014/main" id="{20D49A0E-524D-4C40-AB0E-860CD7261DC1}"/>
              </a:ext>
            </a:extLst>
          </p:cNvPr>
          <p:cNvSpPr>
            <a:spLocks noGrp="1"/>
          </p:cNvSpPr>
          <p:nvPr>
            <p:ph type="title"/>
          </p:nvPr>
        </p:nvSpPr>
        <p:spPr>
          <a:xfrm>
            <a:off x="2410131" y="2526121"/>
            <a:ext cx="7729728" cy="1188720"/>
          </a:xfrm>
        </p:spPr>
        <p:txBody>
          <a:bodyPr/>
          <a:lstStyle/>
          <a:p>
            <a:r>
              <a:rPr lang="fr-FR" dirty="0"/>
              <a:t>Questions ?</a:t>
            </a:r>
            <a:endParaRPr lang="en-GB" dirty="0"/>
          </a:p>
        </p:txBody>
      </p:sp>
      <p:sp>
        <p:nvSpPr>
          <p:cNvPr id="2" name="Espace réservé du numéro de diapositive 1">
            <a:extLst>
              <a:ext uri="{FF2B5EF4-FFF2-40B4-BE49-F238E27FC236}">
                <a16:creationId xmlns:a16="http://schemas.microsoft.com/office/drawing/2014/main" id="{732108AF-BB8D-472E-8D30-3E2FEE26DBE8}"/>
              </a:ext>
            </a:extLst>
          </p:cNvPr>
          <p:cNvSpPr>
            <a:spLocks noGrp="1"/>
          </p:cNvSpPr>
          <p:nvPr>
            <p:ph type="sldNum" sz="quarter" idx="12"/>
          </p:nvPr>
        </p:nvSpPr>
        <p:spPr/>
        <p:txBody>
          <a:bodyPr/>
          <a:lstStyle/>
          <a:p>
            <a:fld id="{8A7A6979-0714-4377-B894-6BE4C2D6E202}" type="slidenum">
              <a:rPr lang="en-US" smtClean="0"/>
              <a:pPr/>
              <a:t>17</a:t>
            </a:fld>
            <a:endParaRPr lang="en-US" dirty="0"/>
          </a:p>
        </p:txBody>
      </p:sp>
      <p:sp>
        <p:nvSpPr>
          <p:cNvPr id="6" name="Rectangle 5">
            <a:extLst>
              <a:ext uri="{FF2B5EF4-FFF2-40B4-BE49-F238E27FC236}">
                <a16:creationId xmlns:a16="http://schemas.microsoft.com/office/drawing/2014/main" id="{CEB45307-93F9-422E-AD31-7E1A6DCB8978}"/>
              </a:ext>
            </a:extLst>
          </p:cNvPr>
          <p:cNvSpPr/>
          <p:nvPr/>
        </p:nvSpPr>
        <p:spPr>
          <a:xfrm>
            <a:off x="235468" y="264439"/>
            <a:ext cx="9998300" cy="1815882"/>
          </a:xfrm>
          <a:prstGeom prst="rect">
            <a:avLst/>
          </a:prstGeom>
        </p:spPr>
        <p:txBody>
          <a:bodyPr wrap="square">
            <a:spAutoFit/>
          </a:bodyPr>
          <a:lstStyle/>
          <a:p>
            <a:pPr marL="285750" lvl="0" indent="-285750">
              <a:buFont typeface="Wingdings" panose="05000000000000000000" pitchFamily="2" charset="2"/>
              <a:buChar char="ü"/>
            </a:pPr>
            <a:r>
              <a:rPr lang="en-US" sz="1600" dirty="0">
                <a:latin typeface="+mj-lt"/>
              </a:rPr>
              <a:t>H1.0:  Solar </a:t>
            </a:r>
            <a:r>
              <a:rPr lang="en-US" sz="1600">
                <a:latin typeface="+mj-lt"/>
              </a:rPr>
              <a:t>recharge initially </a:t>
            </a:r>
            <a:r>
              <a:rPr lang="en-US" sz="1600" dirty="0">
                <a:latin typeface="+mj-lt"/>
              </a:rPr>
              <a:t>higher if gradient not at steady state + increases with heat extraction</a:t>
            </a:r>
          </a:p>
          <a:p>
            <a:pPr marL="285750" lvl="0" indent="-285750">
              <a:buFont typeface="Wingdings" panose="05000000000000000000" pitchFamily="2" charset="2"/>
              <a:buChar char="ü"/>
            </a:pPr>
            <a:endParaRPr lang="en-US" sz="1600" dirty="0">
              <a:latin typeface="+mj-lt"/>
            </a:endParaRPr>
          </a:p>
          <a:p>
            <a:pPr marL="285750" lvl="0" indent="-285750">
              <a:buFont typeface="Wingdings" panose="05000000000000000000" pitchFamily="2" charset="2"/>
              <a:buChar char="ü"/>
            </a:pPr>
            <a:r>
              <a:rPr lang="en-US" sz="1600" dirty="0">
                <a:latin typeface="+mj-lt"/>
              </a:rPr>
              <a:t>H1.1:  High permeability contrasts tends to favor heat advection during production</a:t>
            </a:r>
          </a:p>
          <a:p>
            <a:pPr marL="285750" lvl="0" indent="-285750">
              <a:buFont typeface="Wingdings" panose="05000000000000000000" pitchFamily="2" charset="2"/>
              <a:buChar char="ü"/>
            </a:pPr>
            <a:endParaRPr lang="en-US" sz="1600" dirty="0">
              <a:latin typeface="+mj-lt"/>
            </a:endParaRPr>
          </a:p>
          <a:p>
            <a:pPr marL="285750" lvl="0" indent="-285750">
              <a:buFont typeface="Wingdings" panose="05000000000000000000" pitchFamily="2" charset="2"/>
              <a:buChar char="ü"/>
            </a:pPr>
            <a:r>
              <a:rPr lang="en-US" sz="1600" dirty="0">
                <a:latin typeface="+mj-lt"/>
              </a:rPr>
              <a:t>H2.0:  There is a permanent perturbations of geothermal gradient due to mining activities</a:t>
            </a:r>
          </a:p>
          <a:p>
            <a:pPr marL="285750" lvl="0" indent="-285750">
              <a:buFont typeface="Wingdings" panose="05000000000000000000" pitchFamily="2" charset="2"/>
              <a:buChar char="ü"/>
            </a:pPr>
            <a:endParaRPr lang="en-US" sz="1600" dirty="0">
              <a:latin typeface="+mj-lt"/>
            </a:endParaRPr>
          </a:p>
          <a:p>
            <a:pPr marL="285750" lvl="0" indent="-285750">
              <a:buFont typeface="Wingdings" panose="05000000000000000000" pitchFamily="2" charset="2"/>
              <a:buChar char="ü"/>
            </a:pPr>
            <a:r>
              <a:rPr lang="en-US" sz="1600" dirty="0">
                <a:latin typeface="+mj-lt"/>
              </a:rPr>
              <a:t>H2.2:  Vertical distribution of mined seams impact the overall temperature change within the system</a:t>
            </a:r>
          </a:p>
        </p:txBody>
      </p:sp>
      <p:sp>
        <p:nvSpPr>
          <p:cNvPr id="7" name="Rectangle 6">
            <a:extLst>
              <a:ext uri="{FF2B5EF4-FFF2-40B4-BE49-F238E27FC236}">
                <a16:creationId xmlns:a16="http://schemas.microsoft.com/office/drawing/2014/main" id="{6E09FF48-90AA-495B-9CAA-1945295764B7}"/>
              </a:ext>
            </a:extLst>
          </p:cNvPr>
          <p:cNvSpPr/>
          <p:nvPr/>
        </p:nvSpPr>
        <p:spPr>
          <a:xfrm>
            <a:off x="333489" y="4160641"/>
            <a:ext cx="8858431" cy="2554545"/>
          </a:xfrm>
          <a:prstGeom prst="rect">
            <a:avLst/>
          </a:prstGeom>
        </p:spPr>
        <p:txBody>
          <a:bodyPr wrap="square">
            <a:spAutoFit/>
          </a:bodyPr>
          <a:lstStyle/>
          <a:p>
            <a:pPr lvl="0"/>
            <a:r>
              <a:rPr lang="en-US" sz="1600" b="1" dirty="0">
                <a:latin typeface="+mj-lt"/>
              </a:rPr>
              <a:t>Next:</a:t>
            </a:r>
          </a:p>
          <a:p>
            <a:pPr marL="285750" lvl="0" indent="-285750">
              <a:buFont typeface="Wingdings" panose="05000000000000000000" pitchFamily="2" charset="2"/>
              <a:buChar char="Ø"/>
            </a:pPr>
            <a:r>
              <a:rPr lang="en-US" sz="1600" dirty="0">
                <a:latin typeface="+mj-lt"/>
              </a:rPr>
              <a:t>Analytical solution for lateral advective flux </a:t>
            </a:r>
            <a:r>
              <a:rPr lang="en-GB" sz="1600" dirty="0">
                <a:latin typeface="+mj-lt"/>
              </a:rPr>
              <a:t>using realistic heat extraction rate (2D model) </a:t>
            </a:r>
          </a:p>
          <a:p>
            <a:pPr marL="285750" lvl="0" indent="-285750">
              <a:buFont typeface="Wingdings" panose="05000000000000000000" pitchFamily="2" charset="2"/>
              <a:buChar char="à"/>
            </a:pPr>
            <a:r>
              <a:rPr lang="en-GB" sz="1600" dirty="0">
                <a:latin typeface="+mj-lt"/>
                <a:sym typeface="Wingdings" panose="05000000000000000000" pitchFamily="2" charset="2"/>
              </a:rPr>
              <a:t>i.e. dispersion of thermal plume in porous aquifer</a:t>
            </a:r>
          </a:p>
          <a:p>
            <a:pPr marL="285750" lvl="0" indent="-285750">
              <a:buFont typeface="Wingdings" panose="05000000000000000000" pitchFamily="2" charset="2"/>
              <a:buChar char="à"/>
            </a:pPr>
            <a:endParaRPr lang="en-GB" sz="1600" dirty="0">
              <a:latin typeface="+mj-lt"/>
            </a:endParaRPr>
          </a:p>
          <a:p>
            <a:pPr marL="285750" lvl="0" indent="-285750">
              <a:buFont typeface="Wingdings" panose="05000000000000000000" pitchFamily="2" charset="2"/>
              <a:buChar char="Ø"/>
            </a:pPr>
            <a:r>
              <a:rPr lang="en-US" sz="1600" dirty="0">
                <a:latin typeface="+mj-lt"/>
              </a:rPr>
              <a:t>3D model for heat extraction</a:t>
            </a:r>
          </a:p>
          <a:p>
            <a:pPr marL="285750" lvl="0" indent="-285750">
              <a:buFont typeface="Wingdings" panose="05000000000000000000" pitchFamily="2" charset="2"/>
              <a:buChar char="Ø"/>
            </a:pPr>
            <a:endParaRPr lang="en-US" sz="1600" dirty="0">
              <a:latin typeface="+mj-lt"/>
            </a:endParaRPr>
          </a:p>
          <a:p>
            <a:pPr marL="285750" lvl="0" indent="-285750">
              <a:buFont typeface="Wingdings" panose="05000000000000000000" pitchFamily="2" charset="2"/>
              <a:buChar char="Ø"/>
            </a:pPr>
            <a:r>
              <a:rPr lang="en-US" sz="1600" dirty="0">
                <a:latin typeface="+mj-lt"/>
              </a:rPr>
              <a:t>Preliminary analysis of temperature data from the CA</a:t>
            </a:r>
          </a:p>
          <a:p>
            <a:pPr marL="285750" lvl="0" indent="-285750">
              <a:buFont typeface="Wingdings" panose="05000000000000000000" pitchFamily="2" charset="2"/>
              <a:buChar char="Ø"/>
            </a:pPr>
            <a:endParaRPr lang="en-US" sz="1600" dirty="0">
              <a:latin typeface="+mj-lt"/>
            </a:endParaRPr>
          </a:p>
          <a:p>
            <a:pPr marL="285750" lvl="0" indent="-285750">
              <a:buFont typeface="Wingdings" panose="05000000000000000000" pitchFamily="2" charset="2"/>
              <a:buChar char="Ø"/>
            </a:pPr>
            <a:r>
              <a:rPr lang="en-US" sz="1600" dirty="0">
                <a:latin typeface="+mj-lt"/>
              </a:rPr>
              <a:t>Processing of GIS data to import them in GMSH</a:t>
            </a:r>
          </a:p>
          <a:p>
            <a:pPr marL="285750" lvl="0" indent="-285750">
              <a:buFont typeface="Wingdings" panose="05000000000000000000" pitchFamily="2" charset="2"/>
              <a:buChar char="Ø"/>
            </a:pPr>
            <a:endParaRPr lang="en-US" sz="1600" dirty="0">
              <a:solidFill>
                <a:schemeClr val="accent1"/>
              </a:solidFill>
              <a:latin typeface="+mj-lt"/>
            </a:endParaRPr>
          </a:p>
        </p:txBody>
      </p:sp>
    </p:spTree>
    <p:extLst>
      <p:ext uri="{BB962C8B-B14F-4D97-AF65-F5344CB8AC3E}">
        <p14:creationId xmlns:p14="http://schemas.microsoft.com/office/powerpoint/2010/main" val="2570431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538" y="166039"/>
            <a:ext cx="7729728" cy="331673"/>
          </a:xfrm>
        </p:spPr>
        <p:txBody>
          <a:bodyPr>
            <a:normAutofit fontScale="90000"/>
          </a:bodyPr>
          <a:lstStyle/>
          <a:p>
            <a:r>
              <a:rPr lang="fr-FR" dirty="0"/>
              <a:t>Back Up</a:t>
            </a:r>
            <a:endParaRPr lang="en-GB" dirty="0"/>
          </a:p>
        </p:txBody>
      </p:sp>
      <p:pic>
        <p:nvPicPr>
          <p:cNvPr id="8" name="image16.gif" descr="Figure 18">
            <a:extLst>
              <a:ext uri="{FF2B5EF4-FFF2-40B4-BE49-F238E27FC236}">
                <a16:creationId xmlns:a16="http://schemas.microsoft.com/office/drawing/2014/main" id="{2D31264C-951D-4F4A-B742-670F2B5678A7}"/>
              </a:ext>
            </a:extLst>
          </p:cNvPr>
          <p:cNvPicPr/>
          <p:nvPr/>
        </p:nvPicPr>
        <p:blipFill>
          <a:blip r:embed="rId2"/>
          <a:srcRect/>
          <a:stretch>
            <a:fillRect/>
          </a:stretch>
        </p:blipFill>
        <p:spPr>
          <a:xfrm>
            <a:off x="6172210" y="3822166"/>
            <a:ext cx="4396612" cy="2869795"/>
          </a:xfrm>
          <a:prstGeom prst="rect">
            <a:avLst/>
          </a:prstGeom>
          <a:ln/>
        </p:spPr>
      </p:pic>
      <p:pic>
        <p:nvPicPr>
          <p:cNvPr id="10" name="Picture 2">
            <a:extLst>
              <a:ext uri="{FF2B5EF4-FFF2-40B4-BE49-F238E27FC236}">
                <a16:creationId xmlns:a16="http://schemas.microsoft.com/office/drawing/2014/main" id="{148EC157-1592-4C1E-8702-EDB6424B2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40" y="670118"/>
            <a:ext cx="5439682" cy="21051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CBDEB6E6-98A8-4EFA-883F-D2CB3B2FD72A}"/>
              </a:ext>
            </a:extLst>
          </p:cNvPr>
          <p:cNvPicPr>
            <a:picLocks noChangeAspect="1"/>
          </p:cNvPicPr>
          <p:nvPr/>
        </p:nvPicPr>
        <p:blipFill rotWithShape="1">
          <a:blip r:embed="rId4">
            <a:extLst>
              <a:ext uri="{28A0092B-C50C-407E-A947-70E740481C1C}">
                <a14:useLocalDpi xmlns:a14="http://schemas.microsoft.com/office/drawing/2010/main" val="0"/>
              </a:ext>
            </a:extLst>
          </a:blip>
          <a:srcRect l="6925" t="20057" r="-3588" b="11944"/>
          <a:stretch/>
        </p:blipFill>
        <p:spPr bwMode="auto">
          <a:xfrm>
            <a:off x="437953" y="3553889"/>
            <a:ext cx="5724366" cy="287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a:extLst>
              <a:ext uri="{FF2B5EF4-FFF2-40B4-BE49-F238E27FC236}">
                <a16:creationId xmlns:a16="http://schemas.microsoft.com/office/drawing/2014/main" id="{4E87B480-C0E6-40BF-A7E4-6BD8B787AA86}"/>
              </a:ext>
            </a:extLst>
          </p:cNvPr>
          <p:cNvSpPr>
            <a:spLocks noGrp="1"/>
          </p:cNvSpPr>
          <p:nvPr>
            <p:ph type="sldNum" sz="quarter" idx="12"/>
          </p:nvPr>
        </p:nvSpPr>
        <p:spPr/>
        <p:txBody>
          <a:bodyPr/>
          <a:lstStyle/>
          <a:p>
            <a:fld id="{8A7A6979-0714-4377-B894-6BE4C2D6E202}" type="slidenum">
              <a:rPr lang="en-US" smtClean="0"/>
              <a:pPr/>
              <a:t>18</a:t>
            </a:fld>
            <a:endParaRPr lang="en-US" dirty="0"/>
          </a:p>
        </p:txBody>
      </p:sp>
      <p:pic>
        <p:nvPicPr>
          <p:cNvPr id="12" name="Picture 7">
            <a:extLst>
              <a:ext uri="{FF2B5EF4-FFF2-40B4-BE49-F238E27FC236}">
                <a16:creationId xmlns:a16="http://schemas.microsoft.com/office/drawing/2014/main" id="{2C39A16A-49F2-43B6-BFD9-F22CDFC16026}"/>
              </a:ext>
            </a:extLst>
          </p:cNvPr>
          <p:cNvPicPr>
            <a:picLocks noChangeAspect="1"/>
          </p:cNvPicPr>
          <p:nvPr/>
        </p:nvPicPr>
        <p:blipFill rotWithShape="1">
          <a:blip r:embed="rId5"/>
          <a:srcRect l="6149" t="2647" r="2785" b="1481"/>
          <a:stretch/>
        </p:blipFill>
        <p:spPr>
          <a:xfrm>
            <a:off x="6372225" y="670118"/>
            <a:ext cx="2100543" cy="3023116"/>
          </a:xfrm>
          <a:prstGeom prst="rect">
            <a:avLst/>
          </a:prstGeom>
        </p:spPr>
      </p:pic>
      <p:pic>
        <p:nvPicPr>
          <p:cNvPr id="6" name="Image 5">
            <a:extLst>
              <a:ext uri="{FF2B5EF4-FFF2-40B4-BE49-F238E27FC236}">
                <a16:creationId xmlns:a16="http://schemas.microsoft.com/office/drawing/2014/main" id="{35E2179B-95FA-4CB6-9720-90C4CDB121EE}"/>
              </a:ext>
            </a:extLst>
          </p:cNvPr>
          <p:cNvPicPr>
            <a:picLocks noChangeAspect="1"/>
          </p:cNvPicPr>
          <p:nvPr/>
        </p:nvPicPr>
        <p:blipFill>
          <a:blip r:embed="rId6"/>
          <a:stretch>
            <a:fillRect/>
          </a:stretch>
        </p:blipFill>
        <p:spPr>
          <a:xfrm>
            <a:off x="8682675" y="650004"/>
            <a:ext cx="1986808" cy="3023116"/>
          </a:xfrm>
          <a:prstGeom prst="rect">
            <a:avLst/>
          </a:prstGeom>
        </p:spPr>
      </p:pic>
    </p:spTree>
    <p:extLst>
      <p:ext uri="{BB962C8B-B14F-4D97-AF65-F5344CB8AC3E}">
        <p14:creationId xmlns:p14="http://schemas.microsoft.com/office/powerpoint/2010/main" val="3890089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538" y="166039"/>
            <a:ext cx="7729728" cy="331673"/>
          </a:xfrm>
        </p:spPr>
        <p:txBody>
          <a:bodyPr>
            <a:normAutofit fontScale="90000"/>
          </a:bodyPr>
          <a:lstStyle/>
          <a:p>
            <a:r>
              <a:rPr lang="fr-FR" dirty="0"/>
              <a:t>Back Up</a:t>
            </a:r>
            <a:endParaRPr lang="en-GB" dirty="0"/>
          </a:p>
        </p:txBody>
      </p:sp>
      <p:sp>
        <p:nvSpPr>
          <p:cNvPr id="9" name="Espace réservé du contenu 2">
            <a:extLst>
              <a:ext uri="{FF2B5EF4-FFF2-40B4-BE49-F238E27FC236}">
                <a16:creationId xmlns:a16="http://schemas.microsoft.com/office/drawing/2014/main" id="{941B4C7D-23A6-45ED-859C-6957885436F6}"/>
              </a:ext>
            </a:extLst>
          </p:cNvPr>
          <p:cNvSpPr txBox="1">
            <a:spLocks/>
          </p:cNvSpPr>
          <p:nvPr/>
        </p:nvSpPr>
        <p:spPr>
          <a:xfrm>
            <a:off x="3236428" y="1068062"/>
            <a:ext cx="3573782" cy="3254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  Mine structure</a:t>
            </a:r>
          </a:p>
          <a:p>
            <a:pPr lvl="1"/>
            <a:r>
              <a:rPr lang="en-GB" sz="1800" dirty="0"/>
              <a:t>Underground workings:</a:t>
            </a:r>
          </a:p>
          <a:p>
            <a:pPr lvl="2"/>
            <a:r>
              <a:rPr lang="en-GB" sz="1600" dirty="0"/>
              <a:t>Pillar and stall </a:t>
            </a:r>
          </a:p>
          <a:p>
            <a:pPr lvl="2"/>
            <a:r>
              <a:rPr lang="en-GB" sz="1600" dirty="0"/>
              <a:t>Longwall mining</a:t>
            </a:r>
          </a:p>
          <a:p>
            <a:pPr lvl="1"/>
            <a:r>
              <a:rPr lang="en-GB" sz="1800" dirty="0"/>
              <a:t>Main pathways : </a:t>
            </a:r>
          </a:p>
          <a:p>
            <a:pPr lvl="2"/>
            <a:r>
              <a:rPr lang="en-GB" sz="1600" dirty="0"/>
              <a:t>Shafts</a:t>
            </a:r>
          </a:p>
          <a:p>
            <a:pPr lvl="2"/>
            <a:r>
              <a:rPr lang="en-GB" sz="1600" dirty="0"/>
              <a:t>Roadways</a:t>
            </a:r>
          </a:p>
          <a:p>
            <a:pPr lvl="1"/>
            <a:endParaRPr lang="en-GB" sz="1800" dirty="0"/>
          </a:p>
        </p:txBody>
      </p:sp>
      <p:sp>
        <p:nvSpPr>
          <p:cNvPr id="12" name="Rectangle 11">
            <a:extLst>
              <a:ext uri="{FF2B5EF4-FFF2-40B4-BE49-F238E27FC236}">
                <a16:creationId xmlns:a16="http://schemas.microsoft.com/office/drawing/2014/main" id="{E4C0EBC4-B014-4424-A087-A0A594DE82F2}"/>
              </a:ext>
            </a:extLst>
          </p:cNvPr>
          <p:cNvSpPr/>
          <p:nvPr/>
        </p:nvSpPr>
        <p:spPr>
          <a:xfrm>
            <a:off x="4102261" y="5711996"/>
            <a:ext cx="3938608" cy="487569"/>
          </a:xfrm>
          <a:prstGeom prst="rect">
            <a:avLst/>
          </a:prstGeom>
        </p:spPr>
        <p:txBody>
          <a:bodyPr wrap="square">
            <a:spAutoFit/>
          </a:bodyPr>
          <a:lstStyle/>
          <a:p>
            <a:pPr algn="ctr">
              <a:lnSpc>
                <a:spcPct val="107000"/>
              </a:lnSpc>
              <a:spcAft>
                <a:spcPts val="800"/>
              </a:spcAft>
            </a:pPr>
            <a:r>
              <a:rPr lang="en-US" sz="1200" i="1" dirty="0">
                <a:latin typeface="Times New Roman" panose="02020603050405020304" pitchFamily="18" charset="0"/>
                <a:ea typeface="Times New Roman" panose="02020603050405020304" pitchFamily="18" charset="0"/>
              </a:rPr>
              <a:t>Layout of stoop and room mine workings (top) and longwall mining (bottom). From Younger and Adams, 1999.</a:t>
            </a:r>
            <a:endParaRPr lang="en-GB" dirty="0">
              <a:effectLst/>
              <a:latin typeface="Calibri" panose="020F0502020204030204" pitchFamily="34" charset="0"/>
              <a:ea typeface="Calibri" panose="020F0502020204030204" pitchFamily="34" charset="0"/>
            </a:endParaRPr>
          </a:p>
        </p:txBody>
      </p:sp>
      <p:pic>
        <p:nvPicPr>
          <p:cNvPr id="13" name="Content Placeholder 4">
            <a:extLst>
              <a:ext uri="{FF2B5EF4-FFF2-40B4-BE49-F238E27FC236}">
                <a16:creationId xmlns:a16="http://schemas.microsoft.com/office/drawing/2014/main" id="{0BDEEB69-DA14-44AA-ADFF-BAEFC8D797CC}"/>
              </a:ext>
            </a:extLst>
          </p:cNvPr>
          <p:cNvPicPr>
            <a:picLocks noChangeAspect="1"/>
          </p:cNvPicPr>
          <p:nvPr/>
        </p:nvPicPr>
        <p:blipFill>
          <a:blip r:embed="rId2"/>
          <a:stretch>
            <a:fillRect/>
          </a:stretch>
        </p:blipFill>
        <p:spPr>
          <a:xfrm>
            <a:off x="6490027" y="1222159"/>
            <a:ext cx="3101683" cy="1987753"/>
          </a:xfrm>
          <a:prstGeom prst="rect">
            <a:avLst/>
          </a:prstGeom>
        </p:spPr>
      </p:pic>
      <p:pic>
        <p:nvPicPr>
          <p:cNvPr id="14" name="Picture 5" descr="Figure 13">
            <a:extLst>
              <a:ext uri="{FF2B5EF4-FFF2-40B4-BE49-F238E27FC236}">
                <a16:creationId xmlns:a16="http://schemas.microsoft.com/office/drawing/2014/main" id="{8DF3EE0A-98CC-4DFA-AEAD-79C5ABBADF57}"/>
              </a:ext>
            </a:extLst>
          </p:cNvPr>
          <p:cNvPicPr/>
          <p:nvPr/>
        </p:nvPicPr>
        <p:blipFill rotWithShape="1">
          <a:blip r:embed="rId3">
            <a:extLst>
              <a:ext uri="{28A0092B-C50C-407E-A947-70E740481C1C}">
                <a14:useLocalDpi xmlns:a14="http://schemas.microsoft.com/office/drawing/2010/main" val="0"/>
              </a:ext>
            </a:extLst>
          </a:blip>
          <a:srcRect r="53599"/>
          <a:stretch/>
        </p:blipFill>
        <p:spPr bwMode="auto">
          <a:xfrm>
            <a:off x="8020606" y="3863687"/>
            <a:ext cx="1457884" cy="1463127"/>
          </a:xfrm>
          <a:prstGeom prst="rect">
            <a:avLst/>
          </a:prstGeom>
          <a:noFill/>
          <a:ln>
            <a:noFill/>
          </a:ln>
        </p:spPr>
      </p:pic>
      <p:pic>
        <p:nvPicPr>
          <p:cNvPr id="15" name="Picture 6" descr="Figure 14">
            <a:extLst>
              <a:ext uri="{FF2B5EF4-FFF2-40B4-BE49-F238E27FC236}">
                <a16:creationId xmlns:a16="http://schemas.microsoft.com/office/drawing/2014/main" id="{C395DC44-1C90-4F1F-86BD-2669637CB352}"/>
              </a:ext>
            </a:extLst>
          </p:cNvPr>
          <p:cNvPicPr/>
          <p:nvPr/>
        </p:nvPicPr>
        <p:blipFill rotWithShape="1">
          <a:blip r:embed="rId4">
            <a:extLst>
              <a:ext uri="{28A0092B-C50C-407E-A947-70E740481C1C}">
                <a14:useLocalDpi xmlns:a14="http://schemas.microsoft.com/office/drawing/2010/main" val="0"/>
              </a:ext>
            </a:extLst>
          </a:blip>
          <a:srcRect b="51397"/>
          <a:stretch/>
        </p:blipFill>
        <p:spPr bwMode="auto">
          <a:xfrm>
            <a:off x="3236428" y="3666122"/>
            <a:ext cx="2833661" cy="1900366"/>
          </a:xfrm>
          <a:prstGeom prst="rect">
            <a:avLst/>
          </a:prstGeom>
          <a:noFill/>
          <a:ln>
            <a:noFill/>
          </a:ln>
          <a:extLst>
            <a:ext uri="{53640926-AAD7-44D8-BBD7-CCE9431645EC}">
              <a14:shadowObscured xmlns:a14="http://schemas.microsoft.com/office/drawing/2010/main"/>
            </a:ext>
          </a:extLst>
        </p:spPr>
      </p:pic>
      <p:cxnSp>
        <p:nvCxnSpPr>
          <p:cNvPr id="16" name="Straight Arrow Connector 16">
            <a:extLst>
              <a:ext uri="{FF2B5EF4-FFF2-40B4-BE49-F238E27FC236}">
                <a16:creationId xmlns:a16="http://schemas.microsoft.com/office/drawing/2014/main" id="{8F283A82-F828-48A4-80BF-C958278E4FA8}"/>
              </a:ext>
            </a:extLst>
          </p:cNvPr>
          <p:cNvCxnSpPr/>
          <p:nvPr/>
        </p:nvCxnSpPr>
        <p:spPr>
          <a:xfrm>
            <a:off x="7941717" y="2739042"/>
            <a:ext cx="406346" cy="11246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7">
            <a:extLst>
              <a:ext uri="{FF2B5EF4-FFF2-40B4-BE49-F238E27FC236}">
                <a16:creationId xmlns:a16="http://schemas.microsoft.com/office/drawing/2014/main" id="{81F629B7-9966-4B0F-86E9-CEE507EA0F4C}"/>
              </a:ext>
            </a:extLst>
          </p:cNvPr>
          <p:cNvCxnSpPr/>
          <p:nvPr/>
        </p:nvCxnSpPr>
        <p:spPr>
          <a:xfrm flipH="1">
            <a:off x="5285053" y="2216035"/>
            <a:ext cx="2096718" cy="1526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5" descr="Figure 13">
            <a:extLst>
              <a:ext uri="{FF2B5EF4-FFF2-40B4-BE49-F238E27FC236}">
                <a16:creationId xmlns:a16="http://schemas.microsoft.com/office/drawing/2014/main" id="{8DF3EE0A-98CC-4DFA-AEAD-79C5ABBADF57}"/>
              </a:ext>
            </a:extLst>
          </p:cNvPr>
          <p:cNvPicPr/>
          <p:nvPr/>
        </p:nvPicPr>
        <p:blipFill rotWithShape="1">
          <a:blip r:embed="rId3">
            <a:extLst>
              <a:ext uri="{28A0092B-C50C-407E-A947-70E740481C1C}">
                <a14:useLocalDpi xmlns:a14="http://schemas.microsoft.com/office/drawing/2010/main" val="0"/>
              </a:ext>
            </a:extLst>
          </a:blip>
          <a:srcRect l="48342"/>
          <a:stretch/>
        </p:blipFill>
        <p:spPr bwMode="auto">
          <a:xfrm>
            <a:off x="6397546" y="3938013"/>
            <a:ext cx="1623060" cy="1463127"/>
          </a:xfrm>
          <a:prstGeom prst="rect">
            <a:avLst/>
          </a:prstGeom>
          <a:noFill/>
          <a:ln>
            <a:noFill/>
          </a:ln>
        </p:spPr>
      </p:pic>
      <p:sp>
        <p:nvSpPr>
          <p:cNvPr id="3" name="Espace réservé du numéro de diapositive 2">
            <a:extLst>
              <a:ext uri="{FF2B5EF4-FFF2-40B4-BE49-F238E27FC236}">
                <a16:creationId xmlns:a16="http://schemas.microsoft.com/office/drawing/2014/main" id="{F8864F3E-D1C4-482B-BD29-D1534CF29EC8}"/>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Tree>
    <p:extLst>
      <p:ext uri="{BB962C8B-B14F-4D97-AF65-F5344CB8AC3E}">
        <p14:creationId xmlns:p14="http://schemas.microsoft.com/office/powerpoint/2010/main" val="2514564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12409213"/>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2" descr="UK Coal Measures">
            <a:extLst>
              <a:ext uri="{FF2B5EF4-FFF2-40B4-BE49-F238E27FC236}">
                <a16:creationId xmlns:a16="http://schemas.microsoft.com/office/drawing/2014/main" id="{11E5FA03-7BD7-4329-B261-F212FC4890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5486" y="362856"/>
            <a:ext cx="3843921" cy="64065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19.png">
            <a:extLst>
              <a:ext uri="{FF2B5EF4-FFF2-40B4-BE49-F238E27FC236}">
                <a16:creationId xmlns:a16="http://schemas.microsoft.com/office/drawing/2014/main" id="{53D8EB67-F95C-470A-B190-60CC8BBB7A52}"/>
              </a:ext>
            </a:extLst>
          </p:cNvPr>
          <p:cNvPicPr/>
          <p:nvPr/>
        </p:nvPicPr>
        <p:blipFill>
          <a:blip r:embed="rId9"/>
          <a:srcRect/>
          <a:stretch>
            <a:fillRect/>
          </a:stretch>
        </p:blipFill>
        <p:spPr>
          <a:xfrm>
            <a:off x="2491875" y="3527142"/>
            <a:ext cx="5576164" cy="3289374"/>
          </a:xfrm>
          <a:prstGeom prst="rect">
            <a:avLst/>
          </a:prstGeom>
          <a:ln/>
        </p:spPr>
      </p:pic>
      <p:sp>
        <p:nvSpPr>
          <p:cNvPr id="15" name="Espace réservé du contenu 2">
            <a:extLst>
              <a:ext uri="{FF2B5EF4-FFF2-40B4-BE49-F238E27FC236}">
                <a16:creationId xmlns:a16="http://schemas.microsoft.com/office/drawing/2014/main" id="{88FC0A94-1E65-47D5-BDB9-162223D07919}"/>
              </a:ext>
            </a:extLst>
          </p:cNvPr>
          <p:cNvSpPr txBox="1">
            <a:spLocks/>
          </p:cNvSpPr>
          <p:nvPr/>
        </p:nvSpPr>
        <p:spPr>
          <a:xfrm>
            <a:off x="191590" y="849899"/>
            <a:ext cx="7876449" cy="184641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fr-FR" dirty="0"/>
          </a:p>
          <a:p>
            <a:endParaRPr lang="en-GB" sz="2000" dirty="0"/>
          </a:p>
        </p:txBody>
      </p:sp>
      <p:sp>
        <p:nvSpPr>
          <p:cNvPr id="16" name="Rectangle 15">
            <a:extLst>
              <a:ext uri="{FF2B5EF4-FFF2-40B4-BE49-F238E27FC236}">
                <a16:creationId xmlns:a16="http://schemas.microsoft.com/office/drawing/2014/main" id="{7294A44E-16C9-48BB-815A-DC0740DF039B}"/>
              </a:ext>
            </a:extLst>
          </p:cNvPr>
          <p:cNvSpPr/>
          <p:nvPr/>
        </p:nvSpPr>
        <p:spPr>
          <a:xfrm>
            <a:off x="2491875" y="6463430"/>
            <a:ext cx="5576164" cy="307392"/>
          </a:xfrm>
          <a:prstGeom prst="rect">
            <a:avLst/>
          </a:prstGeom>
          <a:solidFill>
            <a:schemeClr val="bg1"/>
          </a:solidFill>
        </p:spPr>
        <p:txBody>
          <a:bodyPr wrap="square">
            <a:spAutoFit/>
          </a:bodyPr>
          <a:lstStyle/>
          <a:p>
            <a:pPr algn="ctr">
              <a:lnSpc>
                <a:spcPct val="107000"/>
              </a:lnSpc>
              <a:spcAft>
                <a:spcPts val="800"/>
              </a:spcAft>
            </a:pPr>
            <a:r>
              <a:rPr lang="en-US" sz="1400" i="1" dirty="0">
                <a:latin typeface="Times New Roman" panose="02020603050405020304" pitchFamily="18" charset="0"/>
                <a:ea typeface="Times New Roman" panose="02020603050405020304" pitchFamily="18" charset="0"/>
              </a:rPr>
              <a:t>Schematic diagram of a mine water heat pump system </a:t>
            </a:r>
            <a:r>
              <a:rPr lang="en-US" sz="1100" i="1" dirty="0">
                <a:latin typeface="Times New Roman" panose="02020603050405020304" pitchFamily="18" charset="0"/>
                <a:ea typeface="Times New Roman" panose="02020603050405020304" pitchFamily="18" charset="0"/>
              </a:rPr>
              <a:t>(Adams et al. 2019)</a:t>
            </a:r>
            <a:endParaRPr lang="en-GB" sz="2000" dirty="0">
              <a:effectLst/>
              <a:latin typeface="Calibri" panose="020F0502020204030204" pitchFamily="34" charset="0"/>
              <a:ea typeface="Calibri" panose="020F0502020204030204" pitchFamily="34" charset="0"/>
            </a:endParaRPr>
          </a:p>
        </p:txBody>
      </p:sp>
      <p:sp>
        <p:nvSpPr>
          <p:cNvPr id="17" name="Title 1"/>
          <p:cNvSpPr txBox="1">
            <a:spLocks/>
          </p:cNvSpPr>
          <p:nvPr/>
        </p:nvSpPr>
        <p:spPr bwMode="black">
          <a:xfrm>
            <a:off x="446235" y="278786"/>
            <a:ext cx="7239355" cy="40330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GB" sz="1800" dirty="0"/>
              <a:t>BACKGROUND</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1967" y="1058193"/>
            <a:ext cx="2670948" cy="2796852"/>
          </a:xfrm>
          <a:prstGeom prst="rect">
            <a:avLst/>
          </a:prstGeom>
        </p:spPr>
      </p:pic>
      <p:pic>
        <p:nvPicPr>
          <p:cNvPr id="21" name="Image 23">
            <a:extLst>
              <a:ext uri="{FF2B5EF4-FFF2-40B4-BE49-F238E27FC236}">
                <a16:creationId xmlns:a16="http://schemas.microsoft.com/office/drawing/2014/main" id="{1CDA6558-8EAF-4FB6-B7F6-6A01B1150737}"/>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t="10297" b="2311"/>
          <a:stretch/>
        </p:blipFill>
        <p:spPr>
          <a:xfrm>
            <a:off x="4778533" y="1170158"/>
            <a:ext cx="3289506" cy="2156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Espace réservé du contenu 2">
            <a:extLst>
              <a:ext uri="{FF2B5EF4-FFF2-40B4-BE49-F238E27FC236}">
                <a16:creationId xmlns:a16="http://schemas.microsoft.com/office/drawing/2014/main" id="{88FC0A94-1E65-47D5-BDB9-162223D07919}"/>
              </a:ext>
            </a:extLst>
          </p:cNvPr>
          <p:cNvSpPr txBox="1">
            <a:spLocks/>
          </p:cNvSpPr>
          <p:nvPr/>
        </p:nvSpPr>
        <p:spPr>
          <a:xfrm>
            <a:off x="544569" y="4774204"/>
            <a:ext cx="2094293" cy="735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dirty="0"/>
              <a:t>Mine-water </a:t>
            </a:r>
            <a:r>
              <a:rPr lang="fr-FR" sz="1400" dirty="0" err="1"/>
              <a:t>heat</a:t>
            </a:r>
            <a:r>
              <a:rPr lang="fr-FR" sz="1400" dirty="0"/>
              <a:t>: 7% of </a:t>
            </a:r>
            <a:r>
              <a:rPr lang="en-GB" sz="1400" dirty="0"/>
              <a:t>Scotland’s heat demand </a:t>
            </a:r>
            <a:r>
              <a:rPr lang="en-GB" sz="1100" dirty="0"/>
              <a:t>(Todd </a:t>
            </a:r>
            <a:r>
              <a:rPr lang="en-GB" sz="1100" i="1" dirty="0"/>
              <a:t>et al., </a:t>
            </a:r>
            <a:r>
              <a:rPr lang="en-GB" sz="1100" dirty="0"/>
              <a:t>2019)</a:t>
            </a:r>
          </a:p>
          <a:p>
            <a:pPr marL="0" indent="0">
              <a:buNone/>
            </a:pPr>
            <a:endParaRPr lang="en-GB" sz="1400" dirty="0"/>
          </a:p>
          <a:p>
            <a:endParaRPr lang="en-GB" sz="1400" dirty="0"/>
          </a:p>
          <a:p>
            <a:endParaRPr lang="fr-FR" sz="1400" dirty="0"/>
          </a:p>
          <a:p>
            <a:endParaRPr lang="fr-FR" sz="1400" dirty="0"/>
          </a:p>
          <a:p>
            <a:endParaRPr lang="fr-FR" sz="1400" dirty="0"/>
          </a:p>
          <a:p>
            <a:endParaRPr lang="en-GB" sz="1600" dirty="0"/>
          </a:p>
        </p:txBody>
      </p:sp>
      <p:sp>
        <p:nvSpPr>
          <p:cNvPr id="24" name="Rectangle 23"/>
          <p:cNvSpPr/>
          <p:nvPr/>
        </p:nvSpPr>
        <p:spPr>
          <a:xfrm>
            <a:off x="446235" y="749069"/>
            <a:ext cx="6515566" cy="338554"/>
          </a:xfrm>
          <a:prstGeom prst="rect">
            <a:avLst/>
          </a:prstGeom>
        </p:spPr>
        <p:txBody>
          <a:bodyPr wrap="none">
            <a:spAutoFit/>
          </a:bodyPr>
          <a:lstStyle/>
          <a:p>
            <a:r>
              <a:rPr lang="fr-FR" sz="1600" dirty="0" err="1">
                <a:latin typeface="Calibri" panose="020F0502020204030204" pitchFamily="34" charset="0"/>
                <a:cs typeface="Calibri" panose="020F0502020204030204" pitchFamily="34" charset="0"/>
              </a:rPr>
              <a:t>Minewater</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heat</a:t>
            </a:r>
            <a:r>
              <a:rPr lang="fr-FR" sz="1600" dirty="0">
                <a:latin typeface="Calibri" panose="020F0502020204030204" pitchFamily="34" charset="0"/>
                <a:cs typeface="Calibri" panose="020F0502020204030204" pitchFamily="34" charset="0"/>
              </a:rPr>
              <a:t>: a new local </a:t>
            </a:r>
            <a:r>
              <a:rPr lang="fr-FR" sz="1600" dirty="0" err="1">
                <a:latin typeface="Calibri" panose="020F0502020204030204" pitchFamily="34" charset="0"/>
                <a:cs typeface="Calibri" panose="020F0502020204030204" pitchFamily="34" charset="0"/>
              </a:rPr>
              <a:t>energy</a:t>
            </a:r>
            <a:r>
              <a:rPr lang="fr-FR" sz="1600" dirty="0">
                <a:latin typeface="Calibri" panose="020F0502020204030204" pitchFamily="34" charset="0"/>
                <a:cs typeface="Calibri" panose="020F0502020204030204" pitchFamily="34" charset="0"/>
              </a:rPr>
              <a:t> source to </a:t>
            </a:r>
            <a:r>
              <a:rPr lang="fr-FR" sz="1600" dirty="0" err="1">
                <a:latin typeface="Calibri" panose="020F0502020204030204" pitchFamily="34" charset="0"/>
                <a:cs typeface="Calibri" panose="020F0502020204030204" pitchFamily="34" charset="0"/>
              </a:rPr>
              <a:t>reach</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decarbonization</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targets</a:t>
            </a:r>
            <a:endParaRPr lang="fr-FR" sz="1600" dirty="0">
              <a:latin typeface="Calibri" panose="020F0502020204030204" pitchFamily="34" charset="0"/>
              <a:cs typeface="Calibri" panose="020F0502020204030204" pitchFamily="34" charset="0"/>
            </a:endParaRPr>
          </a:p>
        </p:txBody>
      </p:sp>
      <p:cxnSp>
        <p:nvCxnSpPr>
          <p:cNvPr id="26" name="Straight Arrow Connector 25"/>
          <p:cNvCxnSpPr>
            <a:endCxn id="22" idx="0"/>
          </p:cNvCxnSpPr>
          <p:nvPr/>
        </p:nvCxnSpPr>
        <p:spPr>
          <a:xfrm flipH="1">
            <a:off x="1591716" y="2897189"/>
            <a:ext cx="1373360" cy="1877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30">
            <a:extLst>
              <a:ext uri="{FF2B5EF4-FFF2-40B4-BE49-F238E27FC236}">
                <a16:creationId xmlns:a16="http://schemas.microsoft.com/office/drawing/2014/main" id="{66A5B4E3-66D3-4946-B249-776E8FC428B1}"/>
              </a:ext>
            </a:extLst>
          </p:cNvPr>
          <p:cNvPicPr>
            <a:picLocks noChangeAspect="1"/>
          </p:cNvPicPr>
          <p:nvPr/>
        </p:nvPicPr>
        <p:blipFill rotWithShape="1">
          <a:blip r:embed="rId12">
            <a:extLst>
              <a:ext uri="{28A0092B-C50C-407E-A947-70E740481C1C}">
                <a14:useLocalDpi xmlns:a14="http://schemas.microsoft.com/office/drawing/2010/main" val="0"/>
              </a:ext>
            </a:extLst>
          </a:blip>
          <a:srcRect l="40596" t="95800" r="41936"/>
          <a:stretch/>
        </p:blipFill>
        <p:spPr>
          <a:xfrm>
            <a:off x="0" y="6579214"/>
            <a:ext cx="446235" cy="276578"/>
          </a:xfrm>
          <a:prstGeom prst="rect">
            <a:avLst/>
          </a:prstGeom>
        </p:spPr>
      </p:pic>
      <p:sp>
        <p:nvSpPr>
          <p:cNvPr id="2" name="Espace réservé du numéro de diapositive 1">
            <a:extLst>
              <a:ext uri="{FF2B5EF4-FFF2-40B4-BE49-F238E27FC236}">
                <a16:creationId xmlns:a16="http://schemas.microsoft.com/office/drawing/2014/main" id="{9351CF7D-7429-4597-BA4F-5D6CEFC2ABBF}"/>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1133821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Initial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p:cNvSpPr/>
          <p:nvPr/>
        </p:nvSpPr>
        <p:spPr>
          <a:xfrm>
            <a:off x="191589" y="980007"/>
            <a:ext cx="6197636" cy="584775"/>
          </a:xfrm>
          <a:prstGeom prst="rect">
            <a:avLst/>
          </a:prstGeom>
        </p:spPr>
        <p:txBody>
          <a:bodyPr wrap="square">
            <a:spAutoFit/>
          </a:bodyPr>
          <a:lstStyle/>
          <a:p>
            <a:pPr marL="342900" indent="-342900">
              <a:buAutoNum type="arabicParenR"/>
            </a:pPr>
            <a:r>
              <a:rPr lang="fr-FR" sz="1600" dirty="0">
                <a:latin typeface="Calibri" panose="020F0502020204030204" pitchFamily="34" charset="0"/>
                <a:cs typeface="Calibri" panose="020F0502020204030204" pitchFamily="34" charset="0"/>
              </a:rPr>
              <a:t>Contribution </a:t>
            </a:r>
            <a:r>
              <a:rPr lang="fr-FR" sz="1600" dirty="0" err="1">
                <a:latin typeface="Calibri" panose="020F0502020204030204" pitchFamily="34" charset="0"/>
                <a:cs typeface="Calibri" panose="020F0502020204030204" pitchFamily="34" charset="0"/>
              </a:rPr>
              <a:t>from</a:t>
            </a:r>
            <a:r>
              <a:rPr lang="fr-FR" sz="1600" dirty="0">
                <a:latin typeface="Calibri" panose="020F0502020204030204" pitchFamily="34" charset="0"/>
                <a:cs typeface="Calibri" panose="020F0502020204030204" pitchFamily="34" charset="0"/>
              </a:rPr>
              <a:t> RHP</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762" y="4072308"/>
            <a:ext cx="11756900" cy="262936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4408" y="1048007"/>
            <a:ext cx="7222751" cy="2881984"/>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006" y="1406055"/>
            <a:ext cx="3368447" cy="2523935"/>
          </a:xfrm>
          <a:prstGeom prst="rect">
            <a:avLst/>
          </a:prstGeom>
        </p:spPr>
      </p:pic>
      <p:sp>
        <p:nvSpPr>
          <p:cNvPr id="3" name="Espace réservé du numéro de diapositive 2">
            <a:extLst>
              <a:ext uri="{FF2B5EF4-FFF2-40B4-BE49-F238E27FC236}">
                <a16:creationId xmlns:a16="http://schemas.microsoft.com/office/drawing/2014/main" id="{1C9E1527-EBE6-4173-8E31-AC0653E433EA}"/>
              </a:ext>
            </a:extLst>
          </p:cNvPr>
          <p:cNvSpPr>
            <a:spLocks noGrp="1"/>
          </p:cNvSpPr>
          <p:nvPr>
            <p:ph type="sldNum" sz="quarter" idx="12"/>
          </p:nvPr>
        </p:nvSpPr>
        <p:spPr/>
        <p:txBody>
          <a:bodyPr/>
          <a:lstStyle/>
          <a:p>
            <a:fld id="{8A7A6979-0714-4377-B894-6BE4C2D6E202}" type="slidenum">
              <a:rPr lang="en-US" smtClean="0"/>
              <a:pPr/>
              <a:t>20</a:t>
            </a:fld>
            <a:endParaRPr lang="en-US" dirty="0"/>
          </a:p>
        </p:txBody>
      </p:sp>
    </p:spTree>
    <p:extLst>
      <p:ext uri="{BB962C8B-B14F-4D97-AF65-F5344CB8AC3E}">
        <p14:creationId xmlns:p14="http://schemas.microsoft.com/office/powerpoint/2010/main" val="3206345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986" t="6559" r="8065" b="5596"/>
          <a:stretch/>
        </p:blipFill>
        <p:spPr>
          <a:xfrm>
            <a:off x="6740888" y="3809939"/>
            <a:ext cx="5451112" cy="2852105"/>
          </a:xfrm>
          <a:prstGeom prst="rect">
            <a:avLst/>
          </a:prstGeom>
        </p:spPr>
      </p:pic>
      <p:sp>
        <p:nvSpPr>
          <p:cNvPr id="10" name="Title 1">
            <a:extLst>
              <a:ext uri="{FF2B5EF4-FFF2-40B4-BE49-F238E27FC236}">
                <a16:creationId xmlns:a16="http://schemas.microsoft.com/office/drawing/2014/main" id="{ED820C12-9C62-4C4D-AD40-D1AE82E3D610}"/>
              </a:ext>
            </a:extLst>
          </p:cNvPr>
          <p:cNvSpPr>
            <a:spLocks noGrp="1"/>
          </p:cNvSpPr>
          <p:nvPr>
            <p:ph type="title"/>
          </p:nvPr>
        </p:nvSpPr>
        <p:spPr>
          <a:xfrm>
            <a:off x="464408" y="278786"/>
            <a:ext cx="11492240" cy="592180"/>
          </a:xfrm>
        </p:spPr>
        <p:txBody>
          <a:bodyPr>
            <a:noAutofit/>
          </a:bodyPr>
          <a:lstStyle/>
          <a:p>
            <a:r>
              <a:rPr lang="en-GB" sz="1800" dirty="0"/>
              <a:t>NUMERICAL APPROACH</a:t>
            </a:r>
          </a:p>
        </p:txBody>
      </p:sp>
      <p:sp>
        <p:nvSpPr>
          <p:cNvPr id="11" name="Rectangle 10">
            <a:extLst>
              <a:ext uri="{FF2B5EF4-FFF2-40B4-BE49-F238E27FC236}">
                <a16:creationId xmlns:a16="http://schemas.microsoft.com/office/drawing/2014/main" id="{A815EF4B-AC44-44F6-A157-02CEFA888613}"/>
              </a:ext>
            </a:extLst>
          </p:cNvPr>
          <p:cNvSpPr/>
          <p:nvPr/>
        </p:nvSpPr>
        <p:spPr>
          <a:xfrm>
            <a:off x="511379" y="1156414"/>
            <a:ext cx="5584622" cy="584775"/>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sp>
        <p:nvSpPr>
          <p:cNvPr id="2" name="Espace réservé du numéro de diapositive 1">
            <a:extLst>
              <a:ext uri="{FF2B5EF4-FFF2-40B4-BE49-F238E27FC236}">
                <a16:creationId xmlns:a16="http://schemas.microsoft.com/office/drawing/2014/main" id="{0B3ED644-2D55-4ED2-A50F-D53EB5EF9F49}"/>
              </a:ext>
            </a:extLst>
          </p:cNvPr>
          <p:cNvSpPr>
            <a:spLocks noGrp="1"/>
          </p:cNvSpPr>
          <p:nvPr>
            <p:ph type="sldNum" sz="quarter" idx="12"/>
          </p:nvPr>
        </p:nvSpPr>
        <p:spPr/>
        <p:txBody>
          <a:bodyPr/>
          <a:lstStyle/>
          <a:p>
            <a:fld id="{8A7A6979-0714-4377-B894-6BE4C2D6E202}" type="slidenum">
              <a:rPr lang="en-US" smtClean="0"/>
              <a:pPr/>
              <a:t>21</a:t>
            </a:fld>
            <a:endParaRPr lang="en-US" dirty="0"/>
          </a:p>
        </p:txBody>
      </p:sp>
      <p:pic>
        <p:nvPicPr>
          <p:cNvPr id="12" name="Picture 33">
            <a:extLst>
              <a:ext uri="{FF2B5EF4-FFF2-40B4-BE49-F238E27FC236}">
                <a16:creationId xmlns:a16="http://schemas.microsoft.com/office/drawing/2014/main" id="{01679CB6-8652-48E0-BE30-5E518EF40273}"/>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661" y="1948892"/>
            <a:ext cx="3828314" cy="4269028"/>
          </a:xfrm>
          <a:prstGeom prst="rect">
            <a:avLst/>
          </a:prstGeom>
          <a:noFill/>
          <a:ln>
            <a:noFill/>
          </a:ln>
        </p:spPr>
      </p:pic>
      <p:sp>
        <p:nvSpPr>
          <p:cNvPr id="3" name="Rectangle 2">
            <a:extLst>
              <a:ext uri="{FF2B5EF4-FFF2-40B4-BE49-F238E27FC236}">
                <a16:creationId xmlns:a16="http://schemas.microsoft.com/office/drawing/2014/main" id="{4778BF89-FFED-489B-94CA-6257A2BC3A2B}"/>
              </a:ext>
            </a:extLst>
          </p:cNvPr>
          <p:cNvSpPr/>
          <p:nvPr/>
        </p:nvSpPr>
        <p:spPr>
          <a:xfrm>
            <a:off x="823177" y="6323570"/>
            <a:ext cx="2315377" cy="307777"/>
          </a:xfrm>
          <a:prstGeom prst="rect">
            <a:avLst/>
          </a:prstGeom>
        </p:spPr>
        <p:txBody>
          <a:bodyPr wrap="none">
            <a:spAutoFit/>
          </a:bodyPr>
          <a:lstStyle/>
          <a:p>
            <a:r>
              <a:rPr lang="en-GB" sz="1400" dirty="0">
                <a:latin typeface="Times New Roman" panose="02020603050405020304" pitchFamily="18" charset="0"/>
              </a:rPr>
              <a:t>Westaway and Younger, 2016</a:t>
            </a:r>
            <a:endParaRPr lang="en-GB" sz="1400" dirty="0"/>
          </a:p>
        </p:txBody>
      </p:sp>
      <p:pic>
        <p:nvPicPr>
          <p:cNvPr id="15" name="Picture 16">
            <a:extLst>
              <a:ext uri="{FF2B5EF4-FFF2-40B4-BE49-F238E27FC236}">
                <a16:creationId xmlns:a16="http://schemas.microsoft.com/office/drawing/2014/main" id="{8FBD3AE9-65D4-4DF5-A4E8-69B2703DCAE0}"/>
              </a:ext>
            </a:extLst>
          </p:cNvPr>
          <p:cNvPicPr/>
          <p:nvPr/>
        </p:nvPicPr>
        <p:blipFill>
          <a:blip r:embed="rId9"/>
          <a:stretch>
            <a:fillRect/>
          </a:stretch>
        </p:blipFill>
        <p:spPr>
          <a:xfrm>
            <a:off x="6740888" y="1004021"/>
            <a:ext cx="2261542" cy="2672863"/>
          </a:xfrm>
          <a:prstGeom prst="rect">
            <a:avLst/>
          </a:prstGeom>
        </p:spPr>
      </p:pic>
      <p:sp>
        <p:nvSpPr>
          <p:cNvPr id="5" name="Rectangle 4">
            <a:extLst>
              <a:ext uri="{FF2B5EF4-FFF2-40B4-BE49-F238E27FC236}">
                <a16:creationId xmlns:a16="http://schemas.microsoft.com/office/drawing/2014/main" id="{13954F78-0077-49B6-8CDD-35FA6ACD58E6}"/>
              </a:ext>
            </a:extLst>
          </p:cNvPr>
          <p:cNvSpPr/>
          <p:nvPr/>
        </p:nvSpPr>
        <p:spPr>
          <a:xfrm>
            <a:off x="9321426" y="2085873"/>
            <a:ext cx="2119106" cy="307777"/>
          </a:xfrm>
          <a:prstGeom prst="rect">
            <a:avLst/>
          </a:prstGeom>
        </p:spPr>
        <p:txBody>
          <a:bodyPr wrap="none">
            <a:spAutoFit/>
          </a:bodyPr>
          <a:lstStyle/>
          <a:p>
            <a:r>
              <a:rPr lang="en-GB" sz="1400" dirty="0">
                <a:latin typeface="Times New Roman" panose="02020603050405020304" pitchFamily="18" charset="0"/>
                <a:cs typeface="Times New Roman" panose="02020603050405020304" pitchFamily="18" charset="0"/>
              </a:rPr>
              <a:t>Watson &amp; Westaway, 2020</a:t>
            </a:r>
          </a:p>
        </p:txBody>
      </p:sp>
      <p:pic>
        <p:nvPicPr>
          <p:cNvPr id="18" name="Image 17">
            <a:extLst>
              <a:ext uri="{FF2B5EF4-FFF2-40B4-BE49-F238E27FC236}">
                <a16:creationId xmlns:a16="http://schemas.microsoft.com/office/drawing/2014/main" id="{63973AD6-AD05-4BB4-B852-C9A071C8FCE2}"/>
              </a:ext>
            </a:extLst>
          </p:cNvPr>
          <p:cNvPicPr/>
          <p:nvPr/>
        </p:nvPicPr>
        <p:blipFill>
          <a:blip r:embed="rId10"/>
          <a:stretch>
            <a:fillRect/>
          </a:stretch>
        </p:blipFill>
        <p:spPr>
          <a:xfrm>
            <a:off x="4081998" y="2462845"/>
            <a:ext cx="2549443" cy="3366058"/>
          </a:xfrm>
          <a:prstGeom prst="rect">
            <a:avLst/>
          </a:prstGeom>
        </p:spPr>
      </p:pic>
      <p:sp>
        <p:nvSpPr>
          <p:cNvPr id="19" name="Rectangle 18">
            <a:extLst>
              <a:ext uri="{FF2B5EF4-FFF2-40B4-BE49-F238E27FC236}">
                <a16:creationId xmlns:a16="http://schemas.microsoft.com/office/drawing/2014/main" id="{E55BBBD8-2946-4E20-842E-1ED19C5F3EBE}"/>
              </a:ext>
            </a:extLst>
          </p:cNvPr>
          <p:cNvSpPr/>
          <p:nvPr/>
        </p:nvSpPr>
        <p:spPr>
          <a:xfrm>
            <a:off x="4004527" y="6271437"/>
            <a:ext cx="2315377" cy="307777"/>
          </a:xfrm>
          <a:prstGeom prst="rect">
            <a:avLst/>
          </a:prstGeom>
        </p:spPr>
        <p:txBody>
          <a:bodyPr wrap="none">
            <a:spAutoFit/>
          </a:bodyPr>
          <a:lstStyle/>
          <a:p>
            <a:r>
              <a:rPr lang="en-GB" sz="1400" dirty="0">
                <a:latin typeface="Times New Roman" panose="02020603050405020304" pitchFamily="18" charset="0"/>
              </a:rPr>
              <a:t>Westaway and Younger, 2013</a:t>
            </a:r>
            <a:endParaRPr lang="en-GB" sz="1400" dirty="0"/>
          </a:p>
        </p:txBody>
      </p:sp>
    </p:spTree>
    <p:extLst>
      <p:ext uri="{BB962C8B-B14F-4D97-AF65-F5344CB8AC3E}">
        <p14:creationId xmlns:p14="http://schemas.microsoft.com/office/powerpoint/2010/main" val="3821838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492240" cy="592180"/>
          </a:xfrm>
        </p:spPr>
        <p:txBody>
          <a:bodyPr>
            <a:noAutofit/>
          </a:bodyPr>
          <a:lstStyle/>
          <a:p>
            <a:r>
              <a:rPr lang="en-GB" sz="1800" dirty="0"/>
              <a:t>NUMERICAL APPROACH</a:t>
            </a:r>
          </a:p>
        </p:txBody>
      </p:sp>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22718" y="1513069"/>
            <a:ext cx="2803025" cy="2430796"/>
          </a:xfrm>
          <a:prstGeom prst="rect">
            <a:avLst/>
          </a:prstGeom>
        </p:spPr>
      </p:pic>
      <p:sp>
        <p:nvSpPr>
          <p:cNvPr id="17" name="Rectangle 16"/>
          <p:cNvSpPr/>
          <p:nvPr/>
        </p:nvSpPr>
        <p:spPr>
          <a:xfrm>
            <a:off x="511378" y="1156414"/>
            <a:ext cx="7852815" cy="338554"/>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sp>
        <p:nvSpPr>
          <p:cNvPr id="19" name="Rectangle 18"/>
          <p:cNvSpPr/>
          <p:nvPr/>
        </p:nvSpPr>
        <p:spPr>
          <a:xfrm>
            <a:off x="2276726" y="1592741"/>
            <a:ext cx="1545992"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1) </a:t>
            </a: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∆q ?</a:t>
            </a:r>
          </a:p>
        </p:txBody>
      </p:sp>
      <p:pic>
        <p:nvPicPr>
          <p:cNvPr id="25" name="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3764" t="7136" r="3475" b="1398"/>
          <a:stretch/>
        </p:blipFill>
        <p:spPr>
          <a:xfrm>
            <a:off x="4315263" y="4306881"/>
            <a:ext cx="2868772" cy="2515474"/>
          </a:xfrm>
          <a:prstGeom prst="rect">
            <a:avLst/>
          </a:prstGeom>
        </p:spPr>
      </p:pic>
      <p:pic>
        <p:nvPicPr>
          <p:cNvPr id="26" name="Picture 25"/>
          <p:cNvPicPr>
            <a:picLocks noChangeAspect="1"/>
          </p:cNvPicPr>
          <p:nvPr/>
        </p:nvPicPr>
        <p:blipFill rotWithShape="1">
          <a:blip r:embed="rId12">
            <a:extLst>
              <a:ext uri="{28A0092B-C50C-407E-A947-70E740481C1C}">
                <a14:useLocalDpi xmlns:a14="http://schemas.microsoft.com/office/drawing/2010/main" val="0"/>
              </a:ext>
            </a:extLst>
          </a:blip>
          <a:srcRect l="2" r="48015"/>
          <a:stretch/>
        </p:blipFill>
        <p:spPr>
          <a:xfrm>
            <a:off x="7532929" y="4318534"/>
            <a:ext cx="3022894" cy="2492168"/>
          </a:xfrm>
          <a:prstGeom prst="rect">
            <a:avLst/>
          </a:prstGeom>
        </p:spPr>
      </p:pic>
      <p:pic>
        <p:nvPicPr>
          <p:cNvPr id="31" name="Picture 30"/>
          <p:cNvPicPr>
            <a:picLocks noChangeAspect="1"/>
          </p:cNvPicPr>
          <p:nvPr/>
        </p:nvPicPr>
        <p:blipFill rotWithShape="1">
          <a:blip r:embed="rId13">
            <a:extLst>
              <a:ext uri="{28A0092B-C50C-407E-A947-70E740481C1C}">
                <a14:useLocalDpi xmlns:a14="http://schemas.microsoft.com/office/drawing/2010/main" val="0"/>
              </a:ext>
            </a:extLst>
          </a:blip>
          <a:srcRect l="7916" t="4360" r="8970" b="7776"/>
          <a:stretch/>
        </p:blipFill>
        <p:spPr>
          <a:xfrm>
            <a:off x="7107642" y="1202296"/>
            <a:ext cx="5059627" cy="2674340"/>
          </a:xfrm>
          <a:prstGeom prst="rect">
            <a:avLst/>
          </a:prstGeom>
        </p:spPr>
      </p:pic>
      <p:sp>
        <p:nvSpPr>
          <p:cNvPr id="16" name="Oval 26">
            <a:extLst>
              <a:ext uri="{FF2B5EF4-FFF2-40B4-BE49-F238E27FC236}">
                <a16:creationId xmlns:a16="http://schemas.microsoft.com/office/drawing/2014/main" id="{A64F83BB-3F79-4E7D-A674-13F110AC2AD2}"/>
              </a:ext>
            </a:extLst>
          </p:cNvPr>
          <p:cNvSpPr/>
          <p:nvPr/>
        </p:nvSpPr>
        <p:spPr>
          <a:xfrm>
            <a:off x="7289885" y="3012944"/>
            <a:ext cx="269240" cy="5589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28">
            <a:extLst>
              <a:ext uri="{FF2B5EF4-FFF2-40B4-BE49-F238E27FC236}">
                <a16:creationId xmlns:a16="http://schemas.microsoft.com/office/drawing/2014/main" id="{4B5AF958-E200-4B91-B49F-BCACBA29283A}"/>
              </a:ext>
            </a:extLst>
          </p:cNvPr>
          <p:cNvCxnSpPr>
            <a:cxnSpLocks/>
            <a:stCxn id="16" idx="4"/>
          </p:cNvCxnSpPr>
          <p:nvPr/>
        </p:nvCxnSpPr>
        <p:spPr>
          <a:xfrm>
            <a:off x="7424505" y="3571868"/>
            <a:ext cx="816246" cy="1033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7A8FE774-963D-4C81-95FF-9BF7666831EB}"/>
              </a:ext>
            </a:extLst>
          </p:cNvPr>
          <p:cNvSpPr txBox="1"/>
          <p:nvPr/>
        </p:nvSpPr>
        <p:spPr>
          <a:xfrm>
            <a:off x="5540135" y="5433813"/>
            <a:ext cx="659155" cy="261610"/>
          </a:xfrm>
          <a:prstGeom prst="rect">
            <a:avLst/>
          </a:prstGeom>
          <a:noFill/>
        </p:spPr>
        <p:txBody>
          <a:bodyPr wrap="none" rtlCol="0">
            <a:spAutoFit/>
          </a:bodyPr>
          <a:lstStyle/>
          <a:p>
            <a:r>
              <a:rPr lang="fr-FR" sz="1100" dirty="0"/>
              <a:t>-1000W</a:t>
            </a:r>
            <a:endParaRPr lang="en-GB" sz="1100" dirty="0"/>
          </a:p>
        </p:txBody>
      </p:sp>
      <p:sp>
        <p:nvSpPr>
          <p:cNvPr id="33" name="Rectangle 32">
            <a:extLst>
              <a:ext uri="{FF2B5EF4-FFF2-40B4-BE49-F238E27FC236}">
                <a16:creationId xmlns:a16="http://schemas.microsoft.com/office/drawing/2014/main" id="{7104A208-3C81-4F78-9235-A49A159DEFCD}"/>
              </a:ext>
            </a:extLst>
          </p:cNvPr>
          <p:cNvSpPr/>
          <p:nvPr/>
        </p:nvSpPr>
        <p:spPr>
          <a:xfrm>
            <a:off x="424756" y="869483"/>
            <a:ext cx="2103076" cy="338554"/>
          </a:xfrm>
          <a:prstGeom prst="rect">
            <a:avLst/>
          </a:prstGeom>
        </p:spPr>
        <p:txBody>
          <a:bodyPr wrap="none">
            <a:spAutoFit/>
          </a:bodyPr>
          <a:lstStyle/>
          <a:p>
            <a:r>
              <a:rPr lang="fr-FR" sz="1600" i="1" dirty="0">
                <a:solidFill>
                  <a:srgbClr val="0070C0"/>
                </a:solidFill>
                <a:latin typeface="Calibri" panose="020F0502020204030204" pitchFamily="34" charset="0"/>
                <a:ea typeface="Tahoma" panose="020B0604030504040204" pitchFamily="34" charset="0"/>
                <a:cs typeface="Calibri" panose="020F0502020204030204" pitchFamily="34" charset="0"/>
              </a:rPr>
              <a:t>Vertical conductive flux</a:t>
            </a:r>
            <a:endParaRPr lang="en-GB" sz="1600" i="1" dirty="0">
              <a:solidFill>
                <a:srgbClr val="0070C0"/>
              </a:solidFill>
              <a:latin typeface="Calibri" panose="020F0502020204030204" pitchFamily="34" charset="0"/>
              <a:ea typeface="Tahoma" panose="020B0604030504040204" pitchFamily="34" charset="0"/>
              <a:cs typeface="Calibri" panose="020F0502020204030204" pitchFamily="34" charset="0"/>
            </a:endParaRPr>
          </a:p>
        </p:txBody>
      </p:sp>
      <p:pic>
        <p:nvPicPr>
          <p:cNvPr id="35" name="Picture 30">
            <a:extLst>
              <a:ext uri="{FF2B5EF4-FFF2-40B4-BE49-F238E27FC236}">
                <a16:creationId xmlns:a16="http://schemas.microsoft.com/office/drawing/2014/main" id="{A8EDEF49-1870-4D55-BA3B-DB8B8B918535}"/>
              </a:ext>
            </a:extLst>
          </p:cNvPr>
          <p:cNvPicPr>
            <a:picLocks noChangeAspect="1"/>
          </p:cNvPicPr>
          <p:nvPr/>
        </p:nvPicPr>
        <p:blipFill rotWithShape="1">
          <a:blip r:embed="rId14">
            <a:extLst>
              <a:ext uri="{28A0092B-C50C-407E-A947-70E740481C1C}">
                <a14:useLocalDpi xmlns:a14="http://schemas.microsoft.com/office/drawing/2010/main" val="0"/>
              </a:ext>
            </a:extLst>
          </a:blip>
          <a:srcRect l="40596" t="57703" r="41225"/>
          <a:stretch/>
        </p:blipFill>
        <p:spPr>
          <a:xfrm>
            <a:off x="0" y="4070195"/>
            <a:ext cx="464408" cy="2785598"/>
          </a:xfrm>
          <a:prstGeom prst="rect">
            <a:avLst/>
          </a:prstGeom>
        </p:spPr>
      </p:pic>
      <p:sp>
        <p:nvSpPr>
          <p:cNvPr id="3" name="Espace réservé du numéro de diapositive 2">
            <a:extLst>
              <a:ext uri="{FF2B5EF4-FFF2-40B4-BE49-F238E27FC236}">
                <a16:creationId xmlns:a16="http://schemas.microsoft.com/office/drawing/2014/main" id="{5DE40BB8-2AB8-434D-AD8A-8D97F174B8B8}"/>
              </a:ext>
            </a:extLst>
          </p:cNvPr>
          <p:cNvSpPr>
            <a:spLocks noGrp="1"/>
          </p:cNvSpPr>
          <p:nvPr>
            <p:ph type="sldNum" sz="quarter" idx="12"/>
          </p:nvPr>
        </p:nvSpPr>
        <p:spPr/>
        <p:txBody>
          <a:bodyPr/>
          <a:lstStyle/>
          <a:p>
            <a:fld id="{8A7A6979-0714-4377-B894-6BE4C2D6E202}" type="slidenum">
              <a:rPr lang="en-US" smtClean="0"/>
              <a:pPr/>
              <a:t>22</a:t>
            </a:fld>
            <a:endParaRPr lang="en-US" dirty="0"/>
          </a:p>
        </p:txBody>
      </p:sp>
      <p:pic>
        <p:nvPicPr>
          <p:cNvPr id="7" name="Image 6">
            <a:extLst>
              <a:ext uri="{FF2B5EF4-FFF2-40B4-BE49-F238E27FC236}">
                <a16:creationId xmlns:a16="http://schemas.microsoft.com/office/drawing/2014/main" id="{4F3EA1E1-AFF7-4D26-A9BB-26C05458A93A}"/>
              </a:ext>
            </a:extLst>
          </p:cNvPr>
          <p:cNvPicPr>
            <a:picLocks noChangeAspect="1"/>
          </p:cNvPicPr>
          <p:nvPr/>
        </p:nvPicPr>
        <p:blipFill>
          <a:blip r:embed="rId15"/>
          <a:stretch>
            <a:fillRect/>
          </a:stretch>
        </p:blipFill>
        <p:spPr>
          <a:xfrm>
            <a:off x="576278" y="2618899"/>
            <a:ext cx="3043341" cy="2772198"/>
          </a:xfrm>
          <a:prstGeom prst="rect">
            <a:avLst/>
          </a:prstGeom>
        </p:spPr>
      </p:pic>
    </p:spTree>
    <p:extLst>
      <p:ext uri="{BB962C8B-B14F-4D97-AF65-F5344CB8AC3E}">
        <p14:creationId xmlns:p14="http://schemas.microsoft.com/office/powerpoint/2010/main" val="296365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1" presetClass="mediacall" presetSubtype="0" fill="hold" nodeType="afterEffect">
                                  <p:stCondLst>
                                    <p:cond delay="0"/>
                                  </p:stCondLst>
                                  <p:childTnLst>
                                    <p:cmd type="call" cmd="playFrom(0.0)">
                                      <p:cBhvr>
                                        <p:cTn id="17" dur="45000" fill="hold"/>
                                        <p:tgtEl>
                                          <p:spTgt spid="25"/>
                                        </p:tgtEl>
                                      </p:cBhvr>
                                    </p:cmd>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25"/>
                </p:tgtEl>
              </p:cMediaNode>
            </p:video>
          </p:childTnLst>
        </p:cTn>
      </p:par>
    </p:tnLst>
    <p:bldLst>
      <p:bldP spid="19" grpId="0"/>
      <p:bldP spid="16"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1">
            <a:extLst>
              <a:ext uri="{FF2B5EF4-FFF2-40B4-BE49-F238E27FC236}">
                <a16:creationId xmlns:a16="http://schemas.microsoft.com/office/drawing/2014/main" id="{ED820C12-9C62-4C4D-AD40-D1AE82E3D610}"/>
              </a:ext>
            </a:extLst>
          </p:cNvPr>
          <p:cNvSpPr>
            <a:spLocks noGrp="1"/>
          </p:cNvSpPr>
          <p:nvPr>
            <p:ph type="title"/>
          </p:nvPr>
        </p:nvSpPr>
        <p:spPr>
          <a:xfrm>
            <a:off x="464408" y="278786"/>
            <a:ext cx="11492240" cy="592180"/>
          </a:xfrm>
        </p:spPr>
        <p:txBody>
          <a:bodyPr>
            <a:noAutofit/>
          </a:bodyPr>
          <a:lstStyle/>
          <a:p>
            <a:r>
              <a:rPr lang="en-GB" sz="1800" dirty="0"/>
              <a:t>NUMERICAL APPROACH</a:t>
            </a:r>
          </a:p>
        </p:txBody>
      </p:sp>
      <p:sp>
        <p:nvSpPr>
          <p:cNvPr id="11" name="Rectangle 10">
            <a:extLst>
              <a:ext uri="{FF2B5EF4-FFF2-40B4-BE49-F238E27FC236}">
                <a16:creationId xmlns:a16="http://schemas.microsoft.com/office/drawing/2014/main" id="{A815EF4B-AC44-44F6-A157-02CEFA888613}"/>
              </a:ext>
            </a:extLst>
          </p:cNvPr>
          <p:cNvSpPr/>
          <p:nvPr/>
        </p:nvSpPr>
        <p:spPr>
          <a:xfrm>
            <a:off x="511379" y="1156414"/>
            <a:ext cx="5584622" cy="584775"/>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sp>
        <p:nvSpPr>
          <p:cNvPr id="2" name="Espace réservé du numéro de diapositive 1">
            <a:extLst>
              <a:ext uri="{FF2B5EF4-FFF2-40B4-BE49-F238E27FC236}">
                <a16:creationId xmlns:a16="http://schemas.microsoft.com/office/drawing/2014/main" id="{0B3ED644-2D55-4ED2-A50F-D53EB5EF9F49}"/>
              </a:ext>
            </a:extLst>
          </p:cNvPr>
          <p:cNvSpPr>
            <a:spLocks noGrp="1"/>
          </p:cNvSpPr>
          <p:nvPr>
            <p:ph type="sldNum" sz="quarter" idx="12"/>
          </p:nvPr>
        </p:nvSpPr>
        <p:spPr/>
        <p:txBody>
          <a:bodyPr/>
          <a:lstStyle/>
          <a:p>
            <a:fld id="{8A7A6979-0714-4377-B894-6BE4C2D6E202}" type="slidenum">
              <a:rPr lang="en-US" smtClean="0"/>
              <a:pPr/>
              <a:t>23</a:t>
            </a:fld>
            <a:endParaRPr lang="en-US" dirty="0"/>
          </a:p>
        </p:txBody>
      </p:sp>
      <p:pic>
        <p:nvPicPr>
          <p:cNvPr id="14" name="Picture 11">
            <a:extLst>
              <a:ext uri="{FF2B5EF4-FFF2-40B4-BE49-F238E27FC236}">
                <a16:creationId xmlns:a16="http://schemas.microsoft.com/office/drawing/2014/main" id="{7FEC0FDC-09DC-4C7A-A640-B1B03E2C2471}"/>
              </a:ext>
            </a:extLst>
          </p:cNvPr>
          <p:cNvPicPr>
            <a:picLocks noChangeAspect="1"/>
          </p:cNvPicPr>
          <p:nvPr/>
        </p:nvPicPr>
        <p:blipFill>
          <a:blip r:embed="rId7"/>
          <a:stretch>
            <a:fillRect/>
          </a:stretch>
        </p:blipFill>
        <p:spPr>
          <a:xfrm>
            <a:off x="4160630" y="1854180"/>
            <a:ext cx="1935370" cy="1755480"/>
          </a:xfrm>
          <a:prstGeom prst="rect">
            <a:avLst/>
          </a:prstGeom>
        </p:spPr>
      </p:pic>
      <p:pic>
        <p:nvPicPr>
          <p:cNvPr id="19" name="Picture 12">
            <a:extLst>
              <a:ext uri="{FF2B5EF4-FFF2-40B4-BE49-F238E27FC236}">
                <a16:creationId xmlns:a16="http://schemas.microsoft.com/office/drawing/2014/main" id="{F73138A6-4734-472C-B869-A605A3A1DA32}"/>
              </a:ext>
            </a:extLst>
          </p:cNvPr>
          <p:cNvPicPr>
            <a:picLocks noChangeAspect="1"/>
          </p:cNvPicPr>
          <p:nvPr/>
        </p:nvPicPr>
        <p:blipFill rotWithShape="1">
          <a:blip r:embed="rId8">
            <a:extLst>
              <a:ext uri="{28A0092B-C50C-407E-A947-70E740481C1C}">
                <a14:useLocalDpi xmlns:a14="http://schemas.microsoft.com/office/drawing/2010/main" val="0"/>
              </a:ext>
            </a:extLst>
          </a:blip>
          <a:srcRect l="8861" t="8282" r="7806" b="4376"/>
          <a:stretch/>
        </p:blipFill>
        <p:spPr>
          <a:xfrm>
            <a:off x="6257924" y="945476"/>
            <a:ext cx="5302339" cy="2778696"/>
          </a:xfrm>
          <a:prstGeom prst="rect">
            <a:avLst/>
          </a:prstGeom>
        </p:spPr>
      </p:pic>
      <p:pic>
        <p:nvPicPr>
          <p:cNvPr id="20" name="Picture 15">
            <a:extLst>
              <a:ext uri="{FF2B5EF4-FFF2-40B4-BE49-F238E27FC236}">
                <a16:creationId xmlns:a16="http://schemas.microsoft.com/office/drawing/2014/main" id="{0D1DE3F6-F6B3-4CFB-A6B1-6A40ED7E0072}"/>
              </a:ext>
            </a:extLst>
          </p:cNvPr>
          <p:cNvPicPr>
            <a:picLocks noChangeAspect="1"/>
          </p:cNvPicPr>
          <p:nvPr/>
        </p:nvPicPr>
        <p:blipFill>
          <a:blip r:embed="rId9"/>
          <a:stretch>
            <a:fillRect/>
          </a:stretch>
        </p:blipFill>
        <p:spPr>
          <a:xfrm>
            <a:off x="4160630" y="4678914"/>
            <a:ext cx="1935370" cy="1736110"/>
          </a:xfrm>
          <a:prstGeom prst="rect">
            <a:avLst/>
          </a:prstGeom>
        </p:spPr>
      </p:pic>
      <p:pic>
        <p:nvPicPr>
          <p:cNvPr id="21" name="Picture 17">
            <a:extLst>
              <a:ext uri="{FF2B5EF4-FFF2-40B4-BE49-F238E27FC236}">
                <a16:creationId xmlns:a16="http://schemas.microsoft.com/office/drawing/2014/main" id="{1401CF7D-8DF0-4F76-9347-5F5EF1107914}"/>
              </a:ext>
            </a:extLst>
          </p:cNvPr>
          <p:cNvPicPr>
            <a:picLocks noChangeAspect="1"/>
          </p:cNvPicPr>
          <p:nvPr/>
        </p:nvPicPr>
        <p:blipFill rotWithShape="1">
          <a:blip r:embed="rId10">
            <a:extLst>
              <a:ext uri="{28A0092B-C50C-407E-A947-70E740481C1C}">
                <a14:useLocalDpi xmlns:a14="http://schemas.microsoft.com/office/drawing/2010/main" val="0"/>
              </a:ext>
            </a:extLst>
          </a:blip>
          <a:srcRect l="8396" t="8499" r="7642" b="8910"/>
          <a:stretch/>
        </p:blipFill>
        <p:spPr>
          <a:xfrm>
            <a:off x="6240728" y="3798681"/>
            <a:ext cx="5319536" cy="2616343"/>
          </a:xfrm>
          <a:prstGeom prst="rect">
            <a:avLst/>
          </a:prstGeom>
        </p:spPr>
      </p:pic>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28FF1AB9-0729-4504-98C1-A927A68E606A}"/>
                  </a:ext>
                </a:extLst>
              </p:cNvPr>
              <p:cNvSpPr>
                <a:spLocks noGrp="1"/>
              </p:cNvSpPr>
              <p:nvPr/>
            </p:nvSpPr>
            <p:spPr>
              <a:xfrm>
                <a:off x="128329" y="1829328"/>
                <a:ext cx="108134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fr-FR" sz="1400" i="1" smtClean="0">
                            <a:latin typeface="Cambria Math" panose="02040503050406030204" pitchFamily="18" charset="0"/>
                          </a:rPr>
                        </m:ctrlPr>
                      </m:sSubPr>
                      <m:e>
                        <m:r>
                          <a:rPr lang="fr-FR" sz="1400" b="0" i="1" smtClean="0">
                            <a:latin typeface="Cambria Math" panose="02040503050406030204" pitchFamily="18" charset="0"/>
                          </a:rPr>
                          <m:t>𝑞</m:t>
                        </m:r>
                      </m:e>
                      <m:sub>
                        <m:r>
                          <a:rPr lang="fr-FR" sz="1400" b="0" i="1" smtClean="0">
                            <a:latin typeface="Cambria Math" panose="02040503050406030204" pitchFamily="18" charset="0"/>
                          </a:rPr>
                          <m:t>𝑔</m:t>
                        </m:r>
                      </m:sub>
                    </m:sSub>
                  </m:oMath>
                </a14:m>
                <a:r>
                  <a:rPr lang="fr-FR" sz="1400" dirty="0">
                    <a:latin typeface="+mj-lt"/>
                  </a:rPr>
                  <a:t>= 0.092</a:t>
                </a:r>
              </a:p>
              <a:p>
                <a14:m>
                  <m:oMath xmlns:m="http://schemas.openxmlformats.org/officeDocument/2006/math">
                    <m:sSub>
                      <m:sSubPr>
                        <m:ctrlPr>
                          <a:rPr lang="fr-FR" sz="1400" i="1" smtClean="0">
                            <a:latin typeface="Cambria Math" panose="02040503050406030204" pitchFamily="18" charset="0"/>
                          </a:rPr>
                        </m:ctrlPr>
                      </m:sSubPr>
                      <m:e>
                        <m:r>
                          <a:rPr lang="fr-FR" sz="1400" b="0" i="1" smtClean="0">
                            <a:latin typeface="Cambria Math" panose="02040503050406030204" pitchFamily="18" charset="0"/>
                          </a:rPr>
                          <m:t>𝑞</m:t>
                        </m:r>
                      </m:e>
                      <m:sub>
                        <m:r>
                          <a:rPr lang="fr-FR" sz="1400" b="0" i="1" smtClean="0">
                            <a:latin typeface="Cambria Math" panose="02040503050406030204" pitchFamily="18" charset="0"/>
                          </a:rPr>
                          <m:t>𝑠</m:t>
                        </m:r>
                      </m:sub>
                    </m:sSub>
                  </m:oMath>
                </a14:m>
                <a:r>
                  <a:rPr lang="fr-FR" sz="1400" dirty="0">
                    <a:latin typeface="+mj-lt"/>
                  </a:rPr>
                  <a:t>= 0.092 - 0.012 = 0.08 </a:t>
                </a:r>
                <a:r>
                  <a:rPr lang="fr-FR" sz="1400" dirty="0" err="1">
                    <a:latin typeface="+mj-lt"/>
                  </a:rPr>
                  <a:t>allowed</a:t>
                </a:r>
                <a:r>
                  <a:rPr lang="fr-FR" sz="1400" dirty="0">
                    <a:latin typeface="+mj-lt"/>
                  </a:rPr>
                  <a:t> to come in</a:t>
                </a:r>
              </a:p>
              <a:p>
                <a:r>
                  <a:rPr lang="fr-FR" sz="1400" dirty="0">
                    <a:latin typeface="+mj-lt"/>
                    <a:sym typeface="Wingdings" panose="05000000000000000000" pitchFamily="2" charset="2"/>
                  </a:rPr>
                  <a:t>If </a:t>
                </a:r>
                <a:r>
                  <a:rPr lang="fr-FR" sz="1400" dirty="0" err="1">
                    <a:latin typeface="+mj-lt"/>
                    <a:sym typeface="Wingdings" panose="05000000000000000000" pitchFamily="2" charset="2"/>
                  </a:rPr>
                  <a:t>cooling</a:t>
                </a:r>
                <a:r>
                  <a:rPr lang="fr-FR" sz="1400" dirty="0">
                    <a:latin typeface="+mj-lt"/>
                    <a:sym typeface="Wingdings" panose="05000000000000000000" pitchFamily="2" charset="2"/>
                  </a:rPr>
                  <a:t> of 5°C </a:t>
                </a:r>
                <a:r>
                  <a:rPr lang="fr-FR" sz="1400" dirty="0" err="1">
                    <a:latin typeface="+mj-lt"/>
                    <a:sym typeface="Wingdings" panose="05000000000000000000" pitchFamily="2" charset="2"/>
                  </a:rPr>
                  <a:t>allowed</a:t>
                </a:r>
                <a:r>
                  <a:rPr lang="fr-FR" sz="1400" dirty="0">
                    <a:latin typeface="+mj-lt"/>
                    <a:sym typeface="Wingdings" panose="05000000000000000000" pitchFamily="2" charset="2"/>
                  </a:rPr>
                  <a:t> (70m2 area for 1 </a:t>
                </a:r>
                <a:r>
                  <a:rPr lang="fr-FR" sz="1400" dirty="0" err="1">
                    <a:latin typeface="+mj-lt"/>
                    <a:sym typeface="Wingdings" panose="05000000000000000000" pitchFamily="2" charset="2"/>
                  </a:rPr>
                  <a:t>year</a:t>
                </a:r>
                <a:r>
                  <a:rPr lang="fr-FR" sz="1400" dirty="0">
                    <a:latin typeface="+mj-lt"/>
                    <a:sym typeface="Wingdings" panose="05000000000000000000" pitchFamily="2" charset="2"/>
                  </a:rPr>
                  <a:t>):</a:t>
                </a:r>
              </a:p>
              <a:p>
                <a:pPr lvl="1"/>
                <a:r>
                  <a:rPr lang="fr-FR" sz="1400" dirty="0">
                    <a:latin typeface="+mj-lt"/>
                    <a:sym typeface="Wingdings" panose="05000000000000000000" pitchFamily="2" charset="2"/>
                  </a:rPr>
                  <a:t>Total </a:t>
                </a:r>
                <a:r>
                  <a:rPr lang="fr-FR" sz="1400" dirty="0" err="1">
                    <a:latin typeface="+mj-lt"/>
                    <a:sym typeface="Wingdings" panose="05000000000000000000" pitchFamily="2" charset="2"/>
                  </a:rPr>
                  <a:t>heat</a:t>
                </a:r>
                <a:r>
                  <a:rPr lang="fr-FR" sz="1400" dirty="0">
                    <a:latin typeface="+mj-lt"/>
                    <a:sym typeface="Wingdings" panose="05000000000000000000" pitchFamily="2" charset="2"/>
                  </a:rPr>
                  <a:t> recharge </a:t>
                </a:r>
                <a:r>
                  <a:rPr lang="fr-FR" sz="1400" dirty="0" err="1">
                    <a:latin typeface="+mj-lt"/>
                    <a:sym typeface="Wingdings" panose="05000000000000000000" pitchFamily="2" charset="2"/>
                  </a:rPr>
                  <a:t>from</a:t>
                </a:r>
                <a:r>
                  <a:rPr lang="fr-FR" sz="1400" dirty="0">
                    <a:latin typeface="+mj-lt"/>
                    <a:sym typeface="Wingdings" panose="05000000000000000000" pitchFamily="2" charset="2"/>
                  </a:rPr>
                  <a:t> surface (-0.012) </a:t>
                </a:r>
              </a:p>
              <a:p>
                <a:pPr marL="457200" lvl="1" indent="0">
                  <a:buNone/>
                </a:pPr>
                <a:r>
                  <a:rPr lang="fr-FR" sz="1400" dirty="0">
                    <a:latin typeface="+mj-lt"/>
                    <a:sym typeface="Wingdings" panose="05000000000000000000" pitchFamily="2" charset="2"/>
                  </a:rPr>
                  <a:t>=&gt; 0.079 x 70 = 6 W</a:t>
                </a:r>
              </a:p>
              <a:p>
                <a:pPr lvl="1"/>
                <a:r>
                  <a:rPr lang="fr-FR" sz="1400" dirty="0">
                    <a:latin typeface="+mj-lt"/>
                    <a:sym typeface="Wingdings" panose="05000000000000000000" pitchFamily="2" charset="2"/>
                  </a:rPr>
                  <a:t>Total </a:t>
                </a:r>
                <a:r>
                  <a:rPr lang="fr-FR" sz="1400" dirty="0" err="1">
                    <a:latin typeface="+mj-lt"/>
                    <a:sym typeface="Wingdings" panose="05000000000000000000" pitchFamily="2" charset="2"/>
                  </a:rPr>
                  <a:t>heat</a:t>
                </a:r>
                <a:r>
                  <a:rPr lang="fr-FR" sz="1400" dirty="0">
                    <a:latin typeface="+mj-lt"/>
                    <a:sym typeface="Wingdings" panose="05000000000000000000" pitchFamily="2" charset="2"/>
                  </a:rPr>
                  <a:t> recharge </a:t>
                </a:r>
                <a:r>
                  <a:rPr lang="fr-FR" sz="1400" dirty="0" err="1">
                    <a:latin typeface="+mj-lt"/>
                    <a:sym typeface="Wingdings" panose="05000000000000000000" pitchFamily="2" charset="2"/>
                  </a:rPr>
                  <a:t>from</a:t>
                </a:r>
                <a:r>
                  <a:rPr lang="fr-FR" sz="1400" dirty="0">
                    <a:latin typeface="+mj-lt"/>
                    <a:sym typeface="Wingdings" panose="05000000000000000000" pitchFamily="2" charset="2"/>
                  </a:rPr>
                  <a:t> </a:t>
                </a:r>
                <a:r>
                  <a:rPr lang="fr-FR" sz="1400" dirty="0" err="1">
                    <a:latin typeface="+mj-lt"/>
                    <a:sym typeface="Wingdings" panose="05000000000000000000" pitchFamily="2" charset="2"/>
                  </a:rPr>
                  <a:t>below</a:t>
                </a:r>
                <a:r>
                  <a:rPr lang="fr-FR" sz="1400" dirty="0">
                    <a:latin typeface="+mj-lt"/>
                    <a:sym typeface="Wingdings" panose="05000000000000000000" pitchFamily="2" charset="2"/>
                  </a:rPr>
                  <a:t> </a:t>
                </a:r>
              </a:p>
              <a:p>
                <a:pPr marL="457200" lvl="1" indent="0">
                  <a:buNone/>
                </a:pPr>
                <a:r>
                  <a:rPr lang="fr-FR" sz="1400" dirty="0">
                    <a:latin typeface="+mj-lt"/>
                    <a:sym typeface="Wingdings" panose="05000000000000000000" pitchFamily="2" charset="2"/>
                  </a:rPr>
                  <a:t>=&gt; 0.092 x 70 = 7 W</a:t>
                </a:r>
              </a:p>
              <a:p>
                <a:pPr lvl="1"/>
                <a:r>
                  <a:rPr lang="fr-FR" sz="1400" dirty="0" err="1">
                    <a:latin typeface="+mj-lt"/>
                    <a:sym typeface="Wingdings" panose="05000000000000000000" pitchFamily="2" charset="2"/>
                  </a:rPr>
                  <a:t>Lateral</a:t>
                </a:r>
                <a:r>
                  <a:rPr lang="fr-FR" sz="1400" dirty="0">
                    <a:latin typeface="+mj-lt"/>
                    <a:sym typeface="Wingdings" panose="05000000000000000000" pitchFamily="2" charset="2"/>
                  </a:rPr>
                  <a:t> </a:t>
                </a:r>
                <a:r>
                  <a:rPr lang="fr-FR" sz="1400" dirty="0" err="1">
                    <a:latin typeface="+mj-lt"/>
                    <a:sym typeface="Wingdings" panose="05000000000000000000" pitchFamily="2" charset="2"/>
                  </a:rPr>
                  <a:t>heat</a:t>
                </a:r>
                <a:r>
                  <a:rPr lang="fr-FR" sz="1400" dirty="0">
                    <a:latin typeface="+mj-lt"/>
                    <a:sym typeface="Wingdings" panose="05000000000000000000" pitchFamily="2" charset="2"/>
                  </a:rPr>
                  <a:t> flux = 0.80 W/m2</a:t>
                </a:r>
              </a:p>
              <a:p>
                <a:pPr lvl="1"/>
                <a:endParaRPr lang="fr-FR" sz="1400" dirty="0">
                  <a:latin typeface="+mj-lt"/>
                  <a:sym typeface="Wingdings" panose="05000000000000000000" pitchFamily="2" charset="2"/>
                </a:endParaRPr>
              </a:p>
              <a:p>
                <a:pPr lvl="1"/>
                <a:endParaRPr lang="fr-FR" sz="1400" dirty="0">
                  <a:latin typeface="+mj-lt"/>
                  <a:sym typeface="Wingdings" panose="05000000000000000000" pitchFamily="2" charset="2"/>
                </a:endParaRPr>
              </a:p>
              <a:p>
                <a:pPr lvl="1"/>
                <a:endParaRPr lang="fr-FR" sz="1400" dirty="0">
                  <a:latin typeface="+mj-lt"/>
                  <a:sym typeface="Wingdings" panose="05000000000000000000" pitchFamily="2" charset="2"/>
                </a:endParaRPr>
              </a:p>
              <a:p>
                <a:r>
                  <a:rPr lang="fr-FR" sz="1400" dirty="0">
                    <a:sym typeface="Wingdings" panose="05000000000000000000" pitchFamily="2" charset="2"/>
                  </a:rPr>
                  <a:t>If area = 2200 m² (</a:t>
                </a:r>
                <a:r>
                  <a:rPr lang="fr-FR" sz="1400" dirty="0" err="1">
                    <a:sym typeface="Wingdings" panose="05000000000000000000" pitchFamily="2" charset="2"/>
                  </a:rPr>
                  <a:t>calculated</a:t>
                </a:r>
                <a:r>
                  <a:rPr lang="fr-FR" sz="1400" dirty="0">
                    <a:sym typeface="Wingdings" panose="05000000000000000000" pitchFamily="2" charset="2"/>
                  </a:rPr>
                  <a:t> for </a:t>
                </a:r>
                <a14:m>
                  <m:oMath xmlns:m="http://schemas.openxmlformats.org/officeDocument/2006/math">
                    <m:r>
                      <a:rPr lang="fr-FR" sz="1400" i="1" smtClean="0">
                        <a:latin typeface="Cambria Math" panose="02040503050406030204" pitchFamily="18" charset="0"/>
                        <a:ea typeface="Cambria Math" panose="02040503050406030204" pitchFamily="18" charset="0"/>
                        <a:sym typeface="Wingdings" panose="05000000000000000000" pitchFamily="2" charset="2"/>
                      </a:rPr>
                      <m:t>∆</m:t>
                    </m:r>
                    <m:r>
                      <a:rPr lang="fr-FR" sz="1400" b="0" i="1" smtClean="0">
                        <a:latin typeface="Cambria Math" panose="02040503050406030204" pitchFamily="18" charset="0"/>
                        <a:ea typeface="Cambria Math" panose="02040503050406030204" pitchFamily="18" charset="0"/>
                        <a:sym typeface="Wingdings" panose="05000000000000000000" pitchFamily="2" charset="2"/>
                      </a:rPr>
                      <m:t>𝑇</m:t>
                    </m:r>
                    <m:r>
                      <a:rPr lang="fr-FR" sz="1400" b="0" i="1" smtClean="0">
                        <a:latin typeface="Cambria Math" panose="02040503050406030204" pitchFamily="18" charset="0"/>
                        <a:ea typeface="Cambria Math" panose="02040503050406030204" pitchFamily="18" charset="0"/>
                        <a:sym typeface="Wingdings" panose="05000000000000000000" pitchFamily="2" charset="2"/>
                      </a:rPr>
                      <m:t>=5°</m:t>
                    </m:r>
                    <m:r>
                      <a:rPr lang="fr-FR" sz="1400" b="0" i="1" smtClean="0">
                        <a:latin typeface="Cambria Math" panose="02040503050406030204" pitchFamily="18" charset="0"/>
                        <a:ea typeface="Cambria Math" panose="02040503050406030204" pitchFamily="18" charset="0"/>
                        <a:sym typeface="Wingdings" panose="05000000000000000000" pitchFamily="2" charset="2"/>
                      </a:rPr>
                      <m:t>𝐶</m:t>
                    </m:r>
                    <m:r>
                      <a:rPr lang="fr-FR" sz="1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fr-FR" sz="1400" dirty="0">
                  <a:sym typeface="Wingdings" panose="05000000000000000000" pitchFamily="2" charset="2"/>
                </a:endParaRPr>
              </a:p>
              <a:p>
                <a:pPr marL="0" indent="0">
                  <a:buNone/>
                </a:pPr>
                <a:r>
                  <a:rPr lang="fr-FR" sz="1400" dirty="0">
                    <a:sym typeface="Wingdings" panose="05000000000000000000" pitchFamily="2" charset="2"/>
                  </a:rPr>
                  <a:t> </a:t>
                </a:r>
                <a:r>
                  <a:rPr lang="fr-FR" sz="1400" dirty="0" err="1">
                    <a:sym typeface="Wingdings" panose="05000000000000000000" pitchFamily="2" charset="2"/>
                  </a:rPr>
                  <a:t>Overestimation</a:t>
                </a:r>
                <a:r>
                  <a:rPr lang="fr-FR" sz="1400" dirty="0">
                    <a:sym typeface="Wingdings" panose="05000000000000000000" pitchFamily="2" charset="2"/>
                  </a:rPr>
                  <a:t> as vertical fluxes are </a:t>
                </a:r>
                <a:r>
                  <a:rPr lang="fr-FR" sz="1400" dirty="0" err="1">
                    <a:sym typeface="Wingdings" panose="05000000000000000000" pitchFamily="2" charset="2"/>
                  </a:rPr>
                  <a:t>induced</a:t>
                </a:r>
                <a:endParaRPr lang="fr-FR" sz="1400" dirty="0">
                  <a:latin typeface="+mj-lt"/>
                  <a:sym typeface="Wingdings" panose="05000000000000000000" pitchFamily="2" charset="2"/>
                </a:endParaRPr>
              </a:p>
            </p:txBody>
          </p:sp>
        </mc:Choice>
        <mc:Fallback xmlns="">
          <p:sp>
            <p:nvSpPr>
              <p:cNvPr id="26" name="Content Placeholder 2">
                <a:extLst>
                  <a:ext uri="{FF2B5EF4-FFF2-40B4-BE49-F238E27FC236}">
                    <a16:creationId xmlns:a16="http://schemas.microsoft.com/office/drawing/2014/main" id="{28FF1AB9-0729-4504-98C1-A927A68E606A}"/>
                  </a:ext>
                </a:extLst>
              </p:cNvPr>
              <p:cNvSpPr>
                <a:spLocks noGrp="1" noRot="1" noChangeAspect="1" noMove="1" noResize="1" noEditPoints="1" noAdjustHandles="1" noChangeArrowheads="1" noChangeShapeType="1" noTextEdit="1"/>
              </p:cNvSpPr>
              <p:nvPr/>
            </p:nvSpPr>
            <p:spPr>
              <a:xfrm>
                <a:off x="128329" y="1829328"/>
                <a:ext cx="10813473" cy="4351338"/>
              </a:xfrm>
              <a:prstGeom prst="rect">
                <a:avLst/>
              </a:prstGeom>
              <a:blipFill>
                <a:blip r:embed="rId11"/>
                <a:stretch>
                  <a:fillRect l="-169" t="-700"/>
                </a:stretch>
              </a:blipFill>
            </p:spPr>
            <p:txBody>
              <a:bodyPr/>
              <a:lstStyle/>
              <a:p>
                <a:r>
                  <a:rPr lang="en-GB">
                    <a:noFill/>
                  </a:rPr>
                  <a:t> </a:t>
                </a:r>
              </a:p>
            </p:txBody>
          </p:sp>
        </mc:Fallback>
      </mc:AlternateContent>
    </p:spTree>
    <p:extLst>
      <p:ext uri="{BB962C8B-B14F-4D97-AF65-F5344CB8AC3E}">
        <p14:creationId xmlns:p14="http://schemas.microsoft.com/office/powerpoint/2010/main" val="2425193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NEXT STEP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p:cNvSpPr/>
          <p:nvPr/>
        </p:nvSpPr>
        <p:spPr>
          <a:xfrm>
            <a:off x="295762" y="1063546"/>
            <a:ext cx="7737068" cy="338554"/>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sp>
        <p:nvSpPr>
          <p:cNvPr id="5" name="Espace réservé du numéro de diapositive 4">
            <a:extLst>
              <a:ext uri="{FF2B5EF4-FFF2-40B4-BE49-F238E27FC236}">
                <a16:creationId xmlns:a16="http://schemas.microsoft.com/office/drawing/2014/main" id="{13A499B7-7CA9-4A59-AC43-4687055F5B73}"/>
              </a:ext>
            </a:extLst>
          </p:cNvPr>
          <p:cNvSpPr>
            <a:spLocks noGrp="1"/>
          </p:cNvSpPr>
          <p:nvPr>
            <p:ph type="sldNum" sz="quarter" idx="12"/>
          </p:nvPr>
        </p:nvSpPr>
        <p:spPr/>
        <p:txBody>
          <a:bodyPr/>
          <a:lstStyle/>
          <a:p>
            <a:fld id="{8A7A6979-0714-4377-B894-6BE4C2D6E202}" type="slidenum">
              <a:rPr lang="en-US" smtClean="0"/>
              <a:pPr/>
              <a:t>24</a:t>
            </a:fld>
            <a:endParaRPr lang="en-US" dirty="0"/>
          </a:p>
        </p:txBody>
      </p:sp>
      <p:pic>
        <p:nvPicPr>
          <p:cNvPr id="7" name="Image 6">
            <a:extLst>
              <a:ext uri="{FF2B5EF4-FFF2-40B4-BE49-F238E27FC236}">
                <a16:creationId xmlns:a16="http://schemas.microsoft.com/office/drawing/2014/main" id="{2D520C85-166F-499F-B267-EF2C4FF43E6E}"/>
              </a:ext>
            </a:extLst>
          </p:cNvPr>
          <p:cNvPicPr>
            <a:picLocks noChangeAspect="1"/>
          </p:cNvPicPr>
          <p:nvPr/>
        </p:nvPicPr>
        <p:blipFill rotWithShape="1">
          <a:blip r:embed="rId8"/>
          <a:srcRect l="8540" r="8968"/>
          <a:stretch/>
        </p:blipFill>
        <p:spPr>
          <a:xfrm>
            <a:off x="0" y="3981884"/>
            <a:ext cx="6754643" cy="1637657"/>
          </a:xfrm>
          <a:prstGeom prst="rect">
            <a:avLst/>
          </a:prstGeom>
        </p:spPr>
      </p:pic>
      <p:pic>
        <p:nvPicPr>
          <p:cNvPr id="8" name="Image 7">
            <a:extLst>
              <a:ext uri="{FF2B5EF4-FFF2-40B4-BE49-F238E27FC236}">
                <a16:creationId xmlns:a16="http://schemas.microsoft.com/office/drawing/2014/main" id="{2709289A-899F-47CB-9CF8-917B070177DE}"/>
              </a:ext>
            </a:extLst>
          </p:cNvPr>
          <p:cNvPicPr>
            <a:picLocks noChangeAspect="1"/>
          </p:cNvPicPr>
          <p:nvPr/>
        </p:nvPicPr>
        <p:blipFill>
          <a:blip r:embed="rId9"/>
          <a:stretch>
            <a:fillRect/>
          </a:stretch>
        </p:blipFill>
        <p:spPr>
          <a:xfrm>
            <a:off x="6917491" y="1011935"/>
            <a:ext cx="5139003" cy="4570260"/>
          </a:xfrm>
          <a:prstGeom prst="rect">
            <a:avLst/>
          </a:prstGeom>
        </p:spPr>
      </p:pic>
      <p:pic>
        <p:nvPicPr>
          <p:cNvPr id="12" name="Image 11">
            <a:extLst>
              <a:ext uri="{FF2B5EF4-FFF2-40B4-BE49-F238E27FC236}">
                <a16:creationId xmlns:a16="http://schemas.microsoft.com/office/drawing/2014/main" id="{E6196361-DBD1-4179-A434-21103503C04C}"/>
              </a:ext>
            </a:extLst>
          </p:cNvPr>
          <p:cNvPicPr>
            <a:picLocks noChangeAspect="1"/>
          </p:cNvPicPr>
          <p:nvPr/>
        </p:nvPicPr>
        <p:blipFill>
          <a:blip r:embed="rId10"/>
          <a:stretch>
            <a:fillRect/>
          </a:stretch>
        </p:blipFill>
        <p:spPr>
          <a:xfrm>
            <a:off x="1735373" y="1559955"/>
            <a:ext cx="2679473" cy="2440748"/>
          </a:xfrm>
          <a:prstGeom prst="rect">
            <a:avLst/>
          </a:prstGeom>
        </p:spPr>
      </p:pic>
      <p:sp>
        <p:nvSpPr>
          <p:cNvPr id="13" name="Rectangle 12">
            <a:extLst>
              <a:ext uri="{FF2B5EF4-FFF2-40B4-BE49-F238E27FC236}">
                <a16:creationId xmlns:a16="http://schemas.microsoft.com/office/drawing/2014/main" id="{B74857ED-5047-48C1-9D04-9069BB258BDE}"/>
              </a:ext>
            </a:extLst>
          </p:cNvPr>
          <p:cNvSpPr/>
          <p:nvPr/>
        </p:nvSpPr>
        <p:spPr>
          <a:xfrm>
            <a:off x="4306696" y="2352553"/>
            <a:ext cx="284977" cy="9954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872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48638"/>
          </a:xfrm>
        </p:spPr>
        <p:txBody>
          <a:bodyPr>
            <a:noAutofit/>
          </a:bodyPr>
          <a:lstStyle/>
          <a:p>
            <a:r>
              <a:rPr lang="en-GB" sz="1800" dirty="0"/>
              <a:t>ANALYTICAL VS Numerical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4">
            <a:extLst>
              <a:ext uri="{FF2B5EF4-FFF2-40B4-BE49-F238E27FC236}">
                <a16:creationId xmlns:a16="http://schemas.microsoft.com/office/drawing/2014/main" id="{09B57DA5-F2EB-43D9-BBFF-4E8260BF94ED}"/>
              </a:ext>
            </a:extLst>
          </p:cNvPr>
          <p:cNvPicPr>
            <a:picLocks noChangeAspect="1"/>
          </p:cNvPicPr>
          <p:nvPr/>
        </p:nvPicPr>
        <p:blipFill rotWithShape="1">
          <a:blip r:embed="rId8">
            <a:extLst>
              <a:ext uri="{28A0092B-C50C-407E-A947-70E740481C1C}">
                <a14:useLocalDpi xmlns:a14="http://schemas.microsoft.com/office/drawing/2010/main" val="0"/>
              </a:ext>
            </a:extLst>
          </a:blip>
          <a:srcRect b="62198"/>
          <a:stretch/>
        </p:blipFill>
        <p:spPr>
          <a:xfrm>
            <a:off x="4567033" y="1236732"/>
            <a:ext cx="5340087" cy="1619672"/>
          </a:xfrm>
          <a:prstGeom prst="rect">
            <a:avLst/>
          </a:prstGeom>
        </p:spPr>
      </p:pic>
      <p:sp>
        <p:nvSpPr>
          <p:cNvPr id="3" name="Espace réservé du numéro de diapositive 2">
            <a:extLst>
              <a:ext uri="{FF2B5EF4-FFF2-40B4-BE49-F238E27FC236}">
                <a16:creationId xmlns:a16="http://schemas.microsoft.com/office/drawing/2014/main" id="{08DA305A-EB83-4086-B200-4DA8856DA196}"/>
              </a:ext>
            </a:extLst>
          </p:cNvPr>
          <p:cNvSpPr>
            <a:spLocks noGrp="1"/>
          </p:cNvSpPr>
          <p:nvPr>
            <p:ph type="sldNum" sz="quarter" idx="12"/>
          </p:nvPr>
        </p:nvSpPr>
        <p:spPr/>
        <p:txBody>
          <a:bodyPr/>
          <a:lstStyle/>
          <a:p>
            <a:fld id="{8A7A6979-0714-4377-B894-6BE4C2D6E202}" type="slidenum">
              <a:rPr lang="en-US" smtClean="0"/>
              <a:pPr/>
              <a:t>25</a:t>
            </a:fld>
            <a:endParaRPr lang="en-US" dirty="0"/>
          </a:p>
        </p:txBody>
      </p:sp>
      <p:pic>
        <p:nvPicPr>
          <p:cNvPr id="6" name="Image 38">
            <a:extLst>
              <a:ext uri="{FF2B5EF4-FFF2-40B4-BE49-F238E27FC236}">
                <a16:creationId xmlns:a16="http://schemas.microsoft.com/office/drawing/2014/main" id="{4D3DFBA0-5F66-4D2F-BD2F-879427382A2F}"/>
              </a:ext>
            </a:extLst>
          </p:cNvPr>
          <p:cNvPicPr>
            <a:picLocks noChangeAspect="1"/>
          </p:cNvPicPr>
          <p:nvPr/>
        </p:nvPicPr>
        <p:blipFill>
          <a:blip r:embed="rId9"/>
          <a:stretch>
            <a:fillRect/>
          </a:stretch>
        </p:blipFill>
        <p:spPr>
          <a:xfrm>
            <a:off x="7894375" y="5450531"/>
            <a:ext cx="3777099" cy="534211"/>
          </a:xfrm>
          <a:prstGeom prst="rect">
            <a:avLst/>
          </a:prstGeom>
        </p:spPr>
      </p:pic>
      <p:pic>
        <p:nvPicPr>
          <p:cNvPr id="7" name="Image 27">
            <a:extLst>
              <a:ext uri="{FF2B5EF4-FFF2-40B4-BE49-F238E27FC236}">
                <a16:creationId xmlns:a16="http://schemas.microsoft.com/office/drawing/2014/main" id="{26F81EA3-2C21-4235-BC2D-2300514E5994}"/>
              </a:ext>
            </a:extLst>
          </p:cNvPr>
          <p:cNvPicPr>
            <a:picLocks noChangeAspect="1"/>
          </p:cNvPicPr>
          <p:nvPr/>
        </p:nvPicPr>
        <p:blipFill>
          <a:blip r:embed="rId10"/>
          <a:stretch>
            <a:fillRect/>
          </a:stretch>
        </p:blipFill>
        <p:spPr>
          <a:xfrm>
            <a:off x="7900411" y="3791429"/>
            <a:ext cx="3777099" cy="572783"/>
          </a:xfrm>
          <a:prstGeom prst="rect">
            <a:avLst/>
          </a:prstGeom>
        </p:spPr>
      </p:pic>
      <p:sp>
        <p:nvSpPr>
          <p:cNvPr id="9" name="Rectangle 8">
            <a:extLst>
              <a:ext uri="{FF2B5EF4-FFF2-40B4-BE49-F238E27FC236}">
                <a16:creationId xmlns:a16="http://schemas.microsoft.com/office/drawing/2014/main" id="{ECB897B8-2B9D-47A1-B441-F189D92D50E5}"/>
              </a:ext>
            </a:extLst>
          </p:cNvPr>
          <p:cNvSpPr/>
          <p:nvPr/>
        </p:nvSpPr>
        <p:spPr>
          <a:xfrm>
            <a:off x="7900411" y="3956401"/>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9A84C23-45FA-4595-88A7-85B5276C5A8D}"/>
              </a:ext>
            </a:extLst>
          </p:cNvPr>
          <p:cNvSpPr/>
          <p:nvPr/>
        </p:nvSpPr>
        <p:spPr>
          <a:xfrm>
            <a:off x="7894375" y="5591976"/>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79">
            <a:extLst>
              <a:ext uri="{FF2B5EF4-FFF2-40B4-BE49-F238E27FC236}">
                <a16:creationId xmlns:a16="http://schemas.microsoft.com/office/drawing/2014/main" id="{9DF3BF69-D878-41B1-9CEF-A31D0772CFE7}"/>
              </a:ext>
            </a:extLst>
          </p:cNvPr>
          <p:cNvCxnSpPr/>
          <p:nvPr/>
        </p:nvCxnSpPr>
        <p:spPr>
          <a:xfrm>
            <a:off x="8054252" y="5503796"/>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80">
            <a:extLst>
              <a:ext uri="{FF2B5EF4-FFF2-40B4-BE49-F238E27FC236}">
                <a16:creationId xmlns:a16="http://schemas.microsoft.com/office/drawing/2014/main" id="{BC5330D1-EB7D-456F-B031-46F36473CAD5}"/>
              </a:ext>
            </a:extLst>
          </p:cNvPr>
          <p:cNvCxnSpPr/>
          <p:nvPr/>
        </p:nvCxnSpPr>
        <p:spPr>
          <a:xfrm>
            <a:off x="10226463" y="5487004"/>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DFA3B7EE-3109-499D-A7E3-5D13C25EBFA8}"/>
              </a:ext>
            </a:extLst>
          </p:cNvPr>
          <p:cNvCxnSpPr>
            <a:cxnSpLocks/>
          </p:cNvCxnSpPr>
          <p:nvPr/>
        </p:nvCxnSpPr>
        <p:spPr>
          <a:xfrm>
            <a:off x="8344760" y="3956401"/>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F9392E8D-1F72-402F-AFE6-3BC3583F06ED}"/>
              </a:ext>
            </a:extLst>
          </p:cNvPr>
          <p:cNvCxnSpPr>
            <a:cxnSpLocks/>
          </p:cNvCxnSpPr>
          <p:nvPr/>
        </p:nvCxnSpPr>
        <p:spPr>
          <a:xfrm>
            <a:off x="11317217" y="3956401"/>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8D9A20E6-BC38-4182-B747-6822C232AD5D}"/>
              </a:ext>
            </a:extLst>
          </p:cNvPr>
          <p:cNvCxnSpPr>
            <a:cxnSpLocks/>
          </p:cNvCxnSpPr>
          <p:nvPr/>
        </p:nvCxnSpPr>
        <p:spPr>
          <a:xfrm>
            <a:off x="8303164" y="5591976"/>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16" name="Connecteur droit 15">
            <a:extLst>
              <a:ext uri="{FF2B5EF4-FFF2-40B4-BE49-F238E27FC236}">
                <a16:creationId xmlns:a16="http://schemas.microsoft.com/office/drawing/2014/main" id="{AA4B91D0-AFDC-4D74-9FCC-1053F80A7F62}"/>
              </a:ext>
            </a:extLst>
          </p:cNvPr>
          <p:cNvCxnSpPr>
            <a:cxnSpLocks/>
          </p:cNvCxnSpPr>
          <p:nvPr/>
        </p:nvCxnSpPr>
        <p:spPr>
          <a:xfrm>
            <a:off x="11335924" y="5610887"/>
            <a:ext cx="0" cy="175752"/>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43F269BA-9FE1-4F3A-9D7C-98E6B10EB9A6}"/>
                  </a:ext>
                </a:extLst>
              </p:cNvPr>
              <p:cNvSpPr txBox="1"/>
              <p:nvPr/>
            </p:nvSpPr>
            <p:spPr>
              <a:xfrm>
                <a:off x="4497506" y="913567"/>
                <a:ext cx="15393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𝐸</m:t>
                          </m:r>
                        </m:e>
                        <m:sub>
                          <m:r>
                            <a:rPr lang="fr-FR" b="0" i="1" smtClean="0">
                              <a:latin typeface="Cambria Math" panose="02040503050406030204" pitchFamily="18" charset="0"/>
                            </a:rPr>
                            <m:t>𝐻𝑃</m:t>
                          </m:r>
                        </m:sub>
                      </m:sSub>
                      <m:r>
                        <a:rPr lang="fr-FR" b="0" i="1" smtClean="0">
                          <a:latin typeface="Cambria Math" panose="02040503050406030204" pitchFamily="18" charset="0"/>
                        </a:rPr>
                        <m:t>=1000 </m:t>
                      </m:r>
                      <m:r>
                        <a:rPr lang="fr-FR" b="0" i="1" smtClean="0">
                          <a:latin typeface="Cambria Math" panose="02040503050406030204" pitchFamily="18" charset="0"/>
                        </a:rPr>
                        <m:t>𝑊</m:t>
                      </m:r>
                    </m:oMath>
                  </m:oMathPara>
                </a14:m>
                <a:endParaRPr lang="fr-FR" b="0" dirty="0"/>
              </a:p>
            </p:txBody>
          </p:sp>
        </mc:Choice>
        <mc:Fallback xmlns="">
          <p:sp>
            <p:nvSpPr>
              <p:cNvPr id="5" name="ZoneTexte 4">
                <a:extLst>
                  <a:ext uri="{FF2B5EF4-FFF2-40B4-BE49-F238E27FC236}">
                    <a16:creationId xmlns:a16="http://schemas.microsoft.com/office/drawing/2014/main" id="{43F269BA-9FE1-4F3A-9D7C-98E6B10EB9A6}"/>
                  </a:ext>
                </a:extLst>
              </p:cNvPr>
              <p:cNvSpPr txBox="1">
                <a:spLocks noRot="1" noChangeAspect="1" noMove="1" noResize="1" noEditPoints="1" noAdjustHandles="1" noChangeArrowheads="1" noChangeShapeType="1" noTextEdit="1"/>
              </p:cNvSpPr>
              <p:nvPr/>
            </p:nvSpPr>
            <p:spPr>
              <a:xfrm>
                <a:off x="4497506" y="913567"/>
                <a:ext cx="1539396" cy="276999"/>
              </a:xfrm>
              <a:prstGeom prst="rect">
                <a:avLst/>
              </a:prstGeom>
              <a:blipFill>
                <a:blip r:embed="rId11"/>
                <a:stretch>
                  <a:fillRect l="-3175" r="-2381"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B86FA8FB-29C9-4695-8D89-E4E3C26E5434}"/>
                  </a:ext>
                </a:extLst>
              </p:cNvPr>
              <p:cNvSpPr txBox="1"/>
              <p:nvPr/>
            </p:nvSpPr>
            <p:spPr>
              <a:xfrm>
                <a:off x="1403459" y="1368113"/>
                <a:ext cx="1460080"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𝑓</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𝑇</m:t>
                      </m:r>
                      <m:r>
                        <a:rPr lang="fr-FR" b="0" i="1" smtClean="0">
                          <a:latin typeface="Cambria Math" panose="02040503050406030204" pitchFamily="18" charset="0"/>
                          <a:ea typeface="Cambria Math" panose="02040503050406030204" pitchFamily="18" charset="0"/>
                        </a:rPr>
                        <m:t>𝜌</m:t>
                      </m:r>
                      <m:r>
                        <a:rPr lang="fr-FR" b="0" i="1" smtClean="0">
                          <a:latin typeface="Cambria Math" panose="02040503050406030204" pitchFamily="18" charset="0"/>
                          <a:ea typeface="Cambria Math" panose="02040503050406030204" pitchFamily="18" charset="0"/>
                        </a:rPr>
                        <m:t>𝑐</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𝑊</m:t>
                          </m:r>
                        </m:e>
                        <m:sub>
                          <m:r>
                            <a:rPr lang="fr-FR" b="0" i="1" smtClean="0">
                              <a:latin typeface="Cambria Math" panose="02040503050406030204" pitchFamily="18" charset="0"/>
                              <a:ea typeface="Cambria Math" panose="02040503050406030204" pitchFamily="18" charset="0"/>
                            </a:rPr>
                            <m:t>𝑓</m:t>
                          </m:r>
                        </m:sub>
                      </m:sSub>
                    </m:oMath>
                  </m:oMathPara>
                </a14:m>
                <a:endParaRPr lang="en-GB" dirty="0"/>
              </a:p>
            </p:txBody>
          </p:sp>
        </mc:Choice>
        <mc:Fallback xmlns="">
          <p:sp>
            <p:nvSpPr>
              <p:cNvPr id="17" name="ZoneTexte 16">
                <a:extLst>
                  <a:ext uri="{FF2B5EF4-FFF2-40B4-BE49-F238E27FC236}">
                    <a16:creationId xmlns:a16="http://schemas.microsoft.com/office/drawing/2014/main" id="{B86FA8FB-29C9-4695-8D89-E4E3C26E5434}"/>
                  </a:ext>
                </a:extLst>
              </p:cNvPr>
              <p:cNvSpPr txBox="1">
                <a:spLocks noRot="1" noChangeAspect="1" noMove="1" noResize="1" noEditPoints="1" noAdjustHandles="1" noChangeArrowheads="1" noChangeShapeType="1" noTextEdit="1"/>
              </p:cNvSpPr>
              <p:nvPr/>
            </p:nvSpPr>
            <p:spPr>
              <a:xfrm>
                <a:off x="1403459" y="1368113"/>
                <a:ext cx="1460080" cy="299249"/>
              </a:xfrm>
              <a:prstGeom prst="rect">
                <a:avLst/>
              </a:prstGeom>
              <a:blipFill>
                <a:blip r:embed="rId12"/>
                <a:stretch>
                  <a:fillRect l="-3750" r="-1250" b="-2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89F69DE0-6F02-44B2-A8B1-862E421E9D21}"/>
                  </a:ext>
                </a:extLst>
              </p:cNvPr>
              <p:cNvSpPr/>
              <p:nvPr/>
            </p:nvSpPr>
            <p:spPr>
              <a:xfrm>
                <a:off x="173662" y="901046"/>
                <a:ext cx="3927165" cy="391582"/>
              </a:xfrm>
              <a:prstGeom prst="rect">
                <a:avLst/>
              </a:prstGeom>
            </p:spPr>
            <p:txBody>
              <a:bodyPr wrap="none">
                <a:spAutoFit/>
              </a:bodyPr>
              <a:lstStyle/>
              <a:p>
                <a:r>
                  <a:rPr lang="fr-FR" dirty="0" err="1">
                    <a:ea typeface="Cambria Math" panose="02040503050406030204" pitchFamily="18" charset="0"/>
                  </a:rPr>
                  <a:t>Find</a:t>
                </a:r>
                <a:r>
                  <a:rPr lang="fr-FR" dirty="0">
                    <a:ea typeface="Cambria Math" panose="02040503050406030204" pitchFamily="18" charset="0"/>
                  </a:rPr>
                  <a:t>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𝑊</m:t>
                        </m:r>
                      </m:e>
                      <m:sub>
                        <m:r>
                          <a:rPr lang="fr-FR" i="1">
                            <a:latin typeface="Cambria Math" panose="02040503050406030204" pitchFamily="18" charset="0"/>
                            <a:ea typeface="Cambria Math" panose="02040503050406030204" pitchFamily="18" charset="0"/>
                          </a:rPr>
                          <m:t>𝑓</m:t>
                        </m:r>
                      </m:sub>
                    </m:sSub>
                  </m:oMath>
                </a14:m>
                <a:r>
                  <a:rPr lang="en-GB" dirty="0"/>
                  <a:t> the volumetric flow rate (m3/s)</a:t>
                </a:r>
              </a:p>
            </p:txBody>
          </p:sp>
        </mc:Choice>
        <mc:Fallback xmlns="">
          <p:sp>
            <p:nvSpPr>
              <p:cNvPr id="18" name="Rectangle 17">
                <a:extLst>
                  <a:ext uri="{FF2B5EF4-FFF2-40B4-BE49-F238E27FC236}">
                    <a16:creationId xmlns:a16="http://schemas.microsoft.com/office/drawing/2014/main" id="{89F69DE0-6F02-44B2-A8B1-862E421E9D21}"/>
                  </a:ext>
                </a:extLst>
              </p:cNvPr>
              <p:cNvSpPr>
                <a:spLocks noRot="1" noChangeAspect="1" noMove="1" noResize="1" noEditPoints="1" noAdjustHandles="1" noChangeArrowheads="1" noChangeShapeType="1" noTextEdit="1"/>
              </p:cNvSpPr>
              <p:nvPr/>
            </p:nvSpPr>
            <p:spPr>
              <a:xfrm>
                <a:off x="173662" y="901046"/>
                <a:ext cx="3927165" cy="391582"/>
              </a:xfrm>
              <a:prstGeom prst="rect">
                <a:avLst/>
              </a:prstGeom>
              <a:blipFill>
                <a:blip r:embed="rId13"/>
                <a:stretch>
                  <a:fillRect l="-1240" t="-9375" r="-465" b="-1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15C6FEE-B2F5-4175-B0E5-D01018EF627F}"/>
                  </a:ext>
                </a:extLst>
              </p:cNvPr>
              <p:cNvSpPr/>
              <p:nvPr/>
            </p:nvSpPr>
            <p:spPr>
              <a:xfrm>
                <a:off x="6036902" y="867400"/>
                <a:ext cx="4273414" cy="369332"/>
              </a:xfrm>
              <a:prstGeom prst="rect">
                <a:avLst/>
              </a:prstGeom>
            </p:spPr>
            <p:txBody>
              <a:bodyPr wrap="none">
                <a:spAutoFit/>
              </a:bodyPr>
              <a:lstStyle/>
              <a:p>
                <a:r>
                  <a:rPr lang="fr-FR" dirty="0" err="1">
                    <a:ea typeface="Cambria Math" panose="02040503050406030204" pitchFamily="18" charset="0"/>
                  </a:rPr>
                  <a:t>with</a:t>
                </a:r>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𝑤</m:t>
                        </m:r>
                      </m:sub>
                    </m:sSub>
                    <m:r>
                      <a:rPr lang="fr-FR" i="1">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=5°</m:t>
                    </m:r>
                    <m:r>
                      <a:rPr lang="fr-FR" b="0" i="1" smtClean="0">
                        <a:latin typeface="Cambria Math" panose="02040503050406030204" pitchFamily="18" charset="0"/>
                        <a:ea typeface="Cambria Math" panose="02040503050406030204" pitchFamily="18" charset="0"/>
                      </a:rPr>
                      <m:t>𝐶</m:t>
                    </m:r>
                  </m:oMath>
                </a14:m>
                <a:r>
                  <a:rPr lang="en-GB" dirty="0"/>
                  <a:t> across the heat exchanger</a:t>
                </a:r>
              </a:p>
            </p:txBody>
          </p:sp>
        </mc:Choice>
        <mc:Fallback xmlns="">
          <p:sp>
            <p:nvSpPr>
              <p:cNvPr id="19" name="Rectangle 18">
                <a:extLst>
                  <a:ext uri="{FF2B5EF4-FFF2-40B4-BE49-F238E27FC236}">
                    <a16:creationId xmlns:a16="http://schemas.microsoft.com/office/drawing/2014/main" id="{215C6FEE-B2F5-4175-B0E5-D01018EF627F}"/>
                  </a:ext>
                </a:extLst>
              </p:cNvPr>
              <p:cNvSpPr>
                <a:spLocks noRot="1" noChangeAspect="1" noMove="1" noResize="1" noEditPoints="1" noAdjustHandles="1" noChangeArrowheads="1" noChangeShapeType="1" noTextEdit="1"/>
              </p:cNvSpPr>
              <p:nvPr/>
            </p:nvSpPr>
            <p:spPr>
              <a:xfrm>
                <a:off x="6036902" y="867400"/>
                <a:ext cx="4273414" cy="369332"/>
              </a:xfrm>
              <a:prstGeom prst="rect">
                <a:avLst/>
              </a:prstGeom>
              <a:blipFill>
                <a:blip r:embed="rId14"/>
                <a:stretch>
                  <a:fillRect l="-1141" t="-8197" r="-571"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96DCEFA-D006-43F0-83D5-5859DC6B9DC8}"/>
                  </a:ext>
                </a:extLst>
              </p:cNvPr>
              <p:cNvSpPr/>
              <p:nvPr/>
            </p:nvSpPr>
            <p:spPr>
              <a:xfrm>
                <a:off x="1379171" y="1742847"/>
                <a:ext cx="1600053" cy="395558"/>
              </a:xfrm>
              <a:prstGeom prst="rect">
                <a:avLst/>
              </a:prstGeom>
            </p:spPr>
            <p:txBody>
              <a:bodyPr wrap="none">
                <a:spAutoFit/>
              </a:bodyPr>
              <a:lstStyle/>
              <a:p>
                <a14:m>
                  <m:oMath xmlns:m="http://schemas.openxmlformats.org/officeDocument/2006/math">
                    <m:sSub>
                      <m:sSubPr>
                        <m:ctrlPr>
                          <a:rPr lang="fr-FR" b="1" i="1" smtClean="0">
                            <a:latin typeface="Cambria Math" panose="02040503050406030204" pitchFamily="18" charset="0"/>
                            <a:ea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𝑾</m:t>
                        </m:r>
                      </m:e>
                      <m:sub>
                        <m:r>
                          <a:rPr lang="fr-FR" b="1" i="1">
                            <a:latin typeface="Cambria Math" panose="02040503050406030204" pitchFamily="18" charset="0"/>
                            <a:ea typeface="Cambria Math" panose="02040503050406030204" pitchFamily="18" charset="0"/>
                          </a:rPr>
                          <m:t>𝒇</m:t>
                        </m:r>
                      </m:sub>
                    </m:sSub>
                    <m:r>
                      <a:rPr lang="fr-FR" b="1" i="1" smtClean="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𝟏𝟕𝟎</m:t>
                    </m:r>
                  </m:oMath>
                </a14:m>
                <a:r>
                  <a:rPr lang="en-GB" b="1" dirty="0"/>
                  <a:t> L/s</a:t>
                </a:r>
              </a:p>
            </p:txBody>
          </p:sp>
        </mc:Choice>
        <mc:Fallback xmlns="">
          <p:sp>
            <p:nvSpPr>
              <p:cNvPr id="20" name="Rectangle 19">
                <a:extLst>
                  <a:ext uri="{FF2B5EF4-FFF2-40B4-BE49-F238E27FC236}">
                    <a16:creationId xmlns:a16="http://schemas.microsoft.com/office/drawing/2014/main" id="{996DCEFA-D006-43F0-83D5-5859DC6B9DC8}"/>
                  </a:ext>
                </a:extLst>
              </p:cNvPr>
              <p:cNvSpPr>
                <a:spLocks noRot="1" noChangeAspect="1" noMove="1" noResize="1" noEditPoints="1" noAdjustHandles="1" noChangeArrowheads="1" noChangeShapeType="1" noTextEdit="1"/>
              </p:cNvSpPr>
              <p:nvPr/>
            </p:nvSpPr>
            <p:spPr>
              <a:xfrm>
                <a:off x="1379171" y="1742847"/>
                <a:ext cx="1600053" cy="395558"/>
              </a:xfrm>
              <a:prstGeom prst="rect">
                <a:avLst/>
              </a:prstGeom>
              <a:blipFill>
                <a:blip r:embed="rId15"/>
                <a:stretch>
                  <a:fillRect t="-9231" r="-2281" b="-16923"/>
                </a:stretch>
              </a:blipFill>
            </p:spPr>
            <p:txBody>
              <a:bodyPr/>
              <a:lstStyle/>
              <a:p>
                <a:r>
                  <a:rPr lang="en-GB">
                    <a:noFill/>
                  </a:rPr>
                  <a:t> </a:t>
                </a:r>
              </a:p>
            </p:txBody>
          </p:sp>
        </mc:Fallback>
      </mc:AlternateContent>
      <p:sp>
        <p:nvSpPr>
          <p:cNvPr id="21" name="Rectangle 20">
            <a:extLst>
              <a:ext uri="{FF2B5EF4-FFF2-40B4-BE49-F238E27FC236}">
                <a16:creationId xmlns:a16="http://schemas.microsoft.com/office/drawing/2014/main" id="{3BAEBE5B-72F5-4AC3-9ED2-3EC3D021F086}"/>
              </a:ext>
            </a:extLst>
          </p:cNvPr>
          <p:cNvSpPr/>
          <p:nvPr/>
        </p:nvSpPr>
        <p:spPr>
          <a:xfrm>
            <a:off x="7818645" y="3204792"/>
            <a:ext cx="2091983" cy="369332"/>
          </a:xfrm>
          <a:prstGeom prst="rect">
            <a:avLst/>
          </a:prstGeom>
        </p:spPr>
        <p:txBody>
          <a:bodyPr wrap="none">
            <a:spAutoFit/>
          </a:bodyPr>
          <a:lstStyle/>
          <a:p>
            <a:r>
              <a:rPr lang="fr-FR" dirty="0"/>
              <a:t>If no GW </a:t>
            </a:r>
            <a:r>
              <a:rPr lang="fr-FR" dirty="0" err="1"/>
              <a:t>adevction</a:t>
            </a:r>
            <a:r>
              <a:rPr lang="fr-FR" dirty="0"/>
              <a:t>:</a:t>
            </a:r>
            <a:endParaRPr lang="en-GB" dirty="0"/>
          </a:p>
        </p:txBody>
      </p:sp>
      <p:sp>
        <p:nvSpPr>
          <p:cNvPr id="22" name="Rectangle 21">
            <a:extLst>
              <a:ext uri="{FF2B5EF4-FFF2-40B4-BE49-F238E27FC236}">
                <a16:creationId xmlns:a16="http://schemas.microsoft.com/office/drawing/2014/main" id="{391A3605-EAA9-409C-B340-7951CF45A370}"/>
              </a:ext>
            </a:extLst>
          </p:cNvPr>
          <p:cNvSpPr/>
          <p:nvPr/>
        </p:nvSpPr>
        <p:spPr>
          <a:xfrm>
            <a:off x="7818645" y="4597389"/>
            <a:ext cx="4369081" cy="646331"/>
          </a:xfrm>
          <a:prstGeom prst="rect">
            <a:avLst/>
          </a:prstGeom>
        </p:spPr>
        <p:txBody>
          <a:bodyPr wrap="none">
            <a:spAutoFit/>
          </a:bodyPr>
          <a:lstStyle/>
          <a:p>
            <a:r>
              <a:rPr lang="fr-FR" dirty="0"/>
              <a:t>If GW </a:t>
            </a:r>
            <a:r>
              <a:rPr lang="fr-FR" dirty="0" err="1"/>
              <a:t>adevction</a:t>
            </a:r>
            <a:r>
              <a:rPr lang="fr-FR" dirty="0"/>
              <a:t>:</a:t>
            </a:r>
          </a:p>
          <a:p>
            <a:r>
              <a:rPr lang="fr-FR" dirty="0" err="1"/>
              <a:t>Delayed</a:t>
            </a:r>
            <a:r>
              <a:rPr lang="fr-FR" dirty="0"/>
              <a:t> / </a:t>
            </a:r>
            <a:r>
              <a:rPr lang="fr-FR" dirty="0" err="1"/>
              <a:t>Faster</a:t>
            </a:r>
            <a:r>
              <a:rPr lang="fr-FR" dirty="0"/>
              <a:t> dispersion in thermal plume</a:t>
            </a:r>
            <a:endParaRPr lang="en-GB" dirty="0"/>
          </a:p>
        </p:txBody>
      </p:sp>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2965D231-1733-44A0-A43B-BA3C768BFDEA}"/>
                  </a:ext>
                </a:extLst>
              </p:cNvPr>
              <p:cNvSpPr txBox="1"/>
              <p:nvPr/>
            </p:nvSpPr>
            <p:spPr>
              <a:xfrm>
                <a:off x="514490" y="3592702"/>
                <a:ext cx="2258439" cy="1307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𝐸</m:t>
                          </m:r>
                        </m:e>
                        <m:sub>
                          <m:r>
                            <a:rPr lang="fr-FR" b="0" i="1" smtClean="0">
                              <a:latin typeface="Cambria Math" panose="02040503050406030204" pitchFamily="18" charset="0"/>
                            </a:rPr>
                            <m:t>𝑟</m:t>
                          </m:r>
                        </m:sub>
                      </m:sSub>
                      <m:r>
                        <a:rPr lang="fr-FR" b="0" i="1" smtClean="0">
                          <a:latin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𝐸</m:t>
                          </m:r>
                        </m:e>
                        <m:sub>
                          <m:r>
                            <a:rPr lang="fr-FR" b="0" i="1" smtClean="0">
                              <a:latin typeface="Cambria Math" panose="02040503050406030204" pitchFamily="18" charset="0"/>
                            </a:rPr>
                            <m:t>𝑟</m:t>
                          </m:r>
                        </m:sub>
                      </m:sSub>
                    </m:oMath>
                  </m:oMathPara>
                </a14:m>
                <a:endParaRPr lang="fr-F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fr-FR" i="1">
                              <a:latin typeface="Cambria Math" panose="02040503050406030204" pitchFamily="18" charset="0"/>
                            </a:rPr>
                            <m:t>𝐸</m:t>
                          </m:r>
                        </m:e>
                        <m:sub>
                          <m:r>
                            <a:rPr lang="fr-FR" b="0" i="1" smtClean="0">
                              <a:latin typeface="Cambria Math" panose="02040503050406030204" pitchFamily="18" charset="0"/>
                            </a:rPr>
                            <m:t>𝑟</m:t>
                          </m:r>
                        </m:sub>
                      </m:sSub>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𝑟</m:t>
                          </m:r>
                        </m:sub>
                      </m:sSub>
                      <m:r>
                        <a:rPr lang="fr-FR" i="1">
                          <a:latin typeface="Cambria Math" panose="02040503050406030204" pitchFamily="18" charset="0"/>
                          <a:ea typeface="Cambria Math" panose="02040503050406030204" pitchFamily="18" charset="0"/>
                        </a:rPr>
                        <m:t>𝜌</m:t>
                      </m:r>
                      <m:r>
                        <a:rPr lang="fr-FR" i="1">
                          <a:latin typeface="Cambria Math" panose="02040503050406030204" pitchFamily="18" charset="0"/>
                          <a:ea typeface="Cambria Math" panose="02040503050406030204" pitchFamily="18" charset="0"/>
                        </a:rPr>
                        <m:t>𝑐𝑉</m:t>
                      </m:r>
                      <m:r>
                        <a:rPr lang="fr-FR" b="0" i="1" smtClean="0">
                          <a:latin typeface="Cambria Math" panose="02040503050406030204" pitchFamily="18" charset="0"/>
                          <a:ea typeface="Cambria Math" panose="02040503050406030204" pitchFamily="18" charset="0"/>
                        </a:rPr>
                        <m:t>(1−</m:t>
                      </m:r>
                      <m:r>
                        <a:rPr lang="fr-FR" i="1" smtClean="0">
                          <a:latin typeface="Cambria Math" panose="02040503050406030204" pitchFamily="18" charset="0"/>
                          <a:ea typeface="Cambria Math" panose="02040503050406030204" pitchFamily="18" charset="0"/>
                        </a:rPr>
                        <m:t>𝜑</m:t>
                      </m:r>
                      <m:r>
                        <a:rPr lang="fr-FR" b="0" i="1" smtClean="0">
                          <a:latin typeface="Cambria Math" panose="02040503050406030204" pitchFamily="18" charset="0"/>
                          <a:ea typeface="Cambria Math" panose="02040503050406030204" pitchFamily="18" charset="0"/>
                        </a:rPr>
                        <m:t>)</m:t>
                      </m:r>
                    </m:oMath>
                  </m:oMathPara>
                </a14:m>
                <a:endParaRPr lang="fr-FR" i="1" dirty="0">
                  <a:latin typeface="Cambria Math" panose="02040503050406030204" pitchFamily="18" charset="0"/>
                </a:endParaRPr>
              </a:p>
              <a:p>
                <a14:m>
                  <m:oMath xmlns:m="http://schemas.openxmlformats.org/officeDocument/2006/math">
                    <m:sSub>
                      <m:sSubPr>
                        <m:ctrlPr>
                          <a:rPr lang="en-GB" i="1">
                            <a:latin typeface="Cambria Math" panose="02040503050406030204" pitchFamily="18" charset="0"/>
                          </a:rPr>
                        </m:ctrlPr>
                      </m:sSubPr>
                      <m:e>
                        <m:r>
                          <a:rPr lang="fr-FR" i="1">
                            <a:latin typeface="Cambria Math" panose="02040503050406030204" pitchFamily="18" charset="0"/>
                          </a:rPr>
                          <m:t>𝐸</m:t>
                        </m:r>
                      </m:e>
                      <m:sub>
                        <m:r>
                          <a:rPr lang="fr-FR" i="1">
                            <a:latin typeface="Cambria Math" panose="02040503050406030204" pitchFamily="18" charset="0"/>
                          </a:rPr>
                          <m:t>𝑤</m:t>
                        </m:r>
                      </m:sub>
                    </m:sSub>
                    <m:r>
                      <a:rPr lang="fr-FR" b="0" i="1" smtClean="0">
                        <a:latin typeface="Cambria Math" panose="02040503050406030204" pitchFamily="18" charset="0"/>
                      </a:rPr>
                      <m:t>=</m:t>
                    </m:r>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b="0" i="1" smtClean="0">
                            <a:latin typeface="Cambria Math" panose="02040503050406030204" pitchFamily="18" charset="0"/>
                          </a:rPr>
                          <m:t>𝑤</m:t>
                        </m:r>
                      </m:sub>
                    </m:sSub>
                    <m:sSub>
                      <m:sSubPr>
                        <m:ctrlPr>
                          <a:rPr lang="en-GB"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i="1">
                            <a:latin typeface="Cambria Math" panose="02040503050406030204" pitchFamily="18" charset="0"/>
                          </a:rPr>
                          <m:t>𝑤</m:t>
                        </m:r>
                      </m:sub>
                    </m:sSub>
                    <m:sSub>
                      <m:sSubPr>
                        <m:ctrlPr>
                          <a:rPr lang="en-GB" i="1">
                            <a:latin typeface="Cambria Math" panose="02040503050406030204" pitchFamily="18" charset="0"/>
                          </a:rPr>
                        </m:ctrlPr>
                      </m:sSubPr>
                      <m:e>
                        <m:r>
                          <a:rPr lang="fr-FR" b="0" i="1" smtClean="0">
                            <a:latin typeface="Cambria Math" panose="02040503050406030204" pitchFamily="18" charset="0"/>
                          </a:rPr>
                          <m:t>𝑐</m:t>
                        </m:r>
                      </m:e>
                      <m:sub>
                        <m:r>
                          <a:rPr lang="fr-FR" i="1">
                            <a:latin typeface="Cambria Math" panose="02040503050406030204" pitchFamily="18" charset="0"/>
                          </a:rPr>
                          <m:t>𝑤</m:t>
                        </m:r>
                      </m:sub>
                    </m:sSub>
                  </m:oMath>
                </a14:m>
                <a:r>
                  <a:rPr lang="fr-FR" dirty="0">
                    <a:ea typeface="Cambria Math" panose="02040503050406030204" pitchFamily="18" charset="0"/>
                  </a:rPr>
                  <a:t>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𝑊</m:t>
                        </m:r>
                      </m:e>
                      <m:sub>
                        <m:r>
                          <a:rPr lang="fr-FR" i="1">
                            <a:latin typeface="Cambria Math" panose="02040503050406030204" pitchFamily="18" charset="0"/>
                            <a:ea typeface="Cambria Math" panose="02040503050406030204" pitchFamily="18" charset="0"/>
                          </a:rPr>
                          <m:t>𝑓</m:t>
                        </m:r>
                      </m:sub>
                    </m:sSub>
                  </m:oMath>
                </a14:m>
                <a:r>
                  <a:rPr lang="fr-FR" i="1" dirty="0">
                    <a:latin typeface="Cambria Math" panose="02040503050406030204" pitchFamily="18" charset="0"/>
                  </a:rPr>
                  <a:t>t</a:t>
                </a:r>
              </a:p>
              <a:p>
                <a14:m>
                  <m:oMath xmlns:m="http://schemas.openxmlformats.org/officeDocument/2006/math">
                    <m:sSub>
                      <m:sSubPr>
                        <m:ctrlPr>
                          <a:rPr lang="en-GB" i="1">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m:t>
                        </m:r>
                      </m:sub>
                    </m:sSub>
                    <m:r>
                      <a:rPr lang="fr-FR" b="0" i="1" smtClean="0">
                        <a:latin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𝑟</m:t>
                        </m:r>
                        <m:r>
                          <a:rPr lang="fr-FR" b="0" i="1" smtClean="0">
                            <a:latin typeface="Cambria Math" panose="02040503050406030204" pitchFamily="18" charset="0"/>
                          </a:rPr>
                          <m:t>0</m:t>
                        </m:r>
                      </m:sub>
                    </m:sSub>
                    <m:r>
                      <a:rPr lang="fr-FR" b="0" i="1" smtClean="0">
                        <a:latin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𝑤</m:t>
                            </m:r>
                          </m:sub>
                        </m:sSub>
                        <m:sSub>
                          <m:sSubPr>
                            <m:ctrlPr>
                              <a:rPr lang="en-GB"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i="1">
                                <a:latin typeface="Cambria Math" panose="02040503050406030204" pitchFamily="18" charset="0"/>
                              </a:rPr>
                              <m:t>𝑤</m:t>
                            </m:r>
                          </m:sub>
                        </m:sSub>
                        <m:sSub>
                          <m:sSubPr>
                            <m:ctrlPr>
                              <a:rPr lang="en-GB" i="1">
                                <a:latin typeface="Cambria Math" panose="02040503050406030204" pitchFamily="18" charset="0"/>
                              </a:rPr>
                            </m:ctrlPr>
                          </m:sSubPr>
                          <m:e>
                            <m:r>
                              <a:rPr lang="fr-FR" i="1">
                                <a:latin typeface="Cambria Math" panose="02040503050406030204" pitchFamily="18" charset="0"/>
                              </a:rPr>
                              <m:t>𝑐</m:t>
                            </m:r>
                          </m:e>
                          <m:sub>
                            <m:r>
                              <a:rPr lang="fr-FR" i="1">
                                <a:latin typeface="Cambria Math" panose="02040503050406030204" pitchFamily="18" charset="0"/>
                              </a:rPr>
                              <m:t>𝑤</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𝑊</m:t>
                            </m:r>
                          </m:e>
                          <m:sub>
                            <m:r>
                              <a:rPr lang="fr-FR" i="1">
                                <a:latin typeface="Cambria Math" panose="02040503050406030204" pitchFamily="18" charset="0"/>
                                <a:ea typeface="Cambria Math" panose="02040503050406030204" pitchFamily="18" charset="0"/>
                              </a:rPr>
                              <m:t>𝑓</m:t>
                            </m:r>
                          </m:sub>
                        </m:sSub>
                      </m:num>
                      <m:den>
                        <m:r>
                          <a:rPr lang="fr-FR" i="1">
                            <a:latin typeface="Cambria Math" panose="02040503050406030204" pitchFamily="18" charset="0"/>
                            <a:ea typeface="Cambria Math" panose="02040503050406030204" pitchFamily="18" charset="0"/>
                          </a:rPr>
                          <m:t>𝜌</m:t>
                        </m:r>
                        <m:r>
                          <a:rPr lang="fr-FR" i="1">
                            <a:latin typeface="Cambria Math" panose="02040503050406030204" pitchFamily="18" charset="0"/>
                            <a:ea typeface="Cambria Math" panose="02040503050406030204" pitchFamily="18" charset="0"/>
                          </a:rPr>
                          <m:t>𝑐𝑉</m:t>
                        </m:r>
                        <m:r>
                          <a:rPr lang="fr-FR" i="1">
                            <a:latin typeface="Cambria Math" panose="02040503050406030204" pitchFamily="18" charset="0"/>
                            <a:ea typeface="Cambria Math" panose="02040503050406030204" pitchFamily="18" charset="0"/>
                          </a:rPr>
                          <m:t>(1−</m:t>
                        </m:r>
                        <m:r>
                          <a:rPr lang="fr-FR" i="1">
                            <a:latin typeface="Cambria Math" panose="02040503050406030204" pitchFamily="18" charset="0"/>
                            <a:ea typeface="Cambria Math" panose="02040503050406030204" pitchFamily="18" charset="0"/>
                          </a:rPr>
                          <m:t>𝜑</m:t>
                        </m:r>
                        <m:r>
                          <a:rPr lang="fr-FR" i="1">
                            <a:latin typeface="Cambria Math" panose="02040503050406030204" pitchFamily="18" charset="0"/>
                            <a:ea typeface="Cambria Math" panose="02040503050406030204" pitchFamily="18" charset="0"/>
                          </a:rPr>
                          <m:t>)</m:t>
                        </m:r>
                        <m:r>
                          <m:rPr>
                            <m:nor/>
                          </m:rPr>
                          <a:rPr lang="fr-FR" i="1" dirty="0">
                            <a:latin typeface="Cambria Math" panose="02040503050406030204" pitchFamily="18" charset="0"/>
                          </a:rPr>
                          <m:t> </m:t>
                        </m:r>
                      </m:den>
                    </m:f>
                  </m:oMath>
                </a14:m>
                <a:r>
                  <a:rPr lang="fr-FR" i="1" dirty="0">
                    <a:latin typeface="Cambria Math" panose="02040503050406030204" pitchFamily="18" charset="0"/>
                  </a:rPr>
                  <a:t>t</a:t>
                </a:r>
              </a:p>
            </p:txBody>
          </p:sp>
        </mc:Choice>
        <mc:Fallback xmlns="">
          <p:sp>
            <p:nvSpPr>
              <p:cNvPr id="23" name="ZoneTexte 22">
                <a:extLst>
                  <a:ext uri="{FF2B5EF4-FFF2-40B4-BE49-F238E27FC236}">
                    <a16:creationId xmlns:a16="http://schemas.microsoft.com/office/drawing/2014/main" id="{2965D231-1733-44A0-A43B-BA3C768BFDEA}"/>
                  </a:ext>
                </a:extLst>
              </p:cNvPr>
              <p:cNvSpPr txBox="1">
                <a:spLocks noRot="1" noChangeAspect="1" noMove="1" noResize="1" noEditPoints="1" noAdjustHandles="1" noChangeArrowheads="1" noChangeShapeType="1" noTextEdit="1"/>
              </p:cNvSpPr>
              <p:nvPr/>
            </p:nvSpPr>
            <p:spPr>
              <a:xfrm>
                <a:off x="514490" y="3592702"/>
                <a:ext cx="2258439" cy="1307730"/>
              </a:xfrm>
              <a:prstGeom prst="rect">
                <a:avLst/>
              </a:prstGeom>
              <a:blipFill>
                <a:blip r:embed="rId16"/>
                <a:stretch>
                  <a:fillRect l="-3504" r="-2426" b="-55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69F1FDDD-A02F-46C5-9727-FEE64D18039E}"/>
                  </a:ext>
                </a:extLst>
              </p:cNvPr>
              <p:cNvSpPr txBox="1"/>
              <p:nvPr/>
            </p:nvSpPr>
            <p:spPr>
              <a:xfrm>
                <a:off x="255535" y="5299044"/>
                <a:ext cx="5253489" cy="1567737"/>
              </a:xfrm>
              <a:prstGeom prst="rect">
                <a:avLst/>
              </a:prstGeom>
              <a:noFill/>
            </p:spPr>
            <p:txBody>
              <a:bodyPr wrap="none" lIns="0" tIns="0" rIns="0" bIns="0" rtlCol="0">
                <a:spAutoFit/>
              </a:bodyPr>
              <a:lstStyle/>
              <a:p>
                <a:pPr marL="285750" indent="-285750">
                  <a:buFont typeface="Arial" panose="020B0604020202020204" pitchFamily="34" charset="0"/>
                  <a:buChar char="•"/>
                </a:pPr>
                <a:r>
                  <a:rPr lang="fr-FR" b="0" dirty="0"/>
                  <a:t>If </a:t>
                </a:r>
                <a14:m>
                  <m:oMath xmlns:m="http://schemas.openxmlformats.org/officeDocument/2006/math">
                    <m:r>
                      <m:rPr>
                        <m:sty m:val="p"/>
                      </m:rPr>
                      <a:rPr lang="fr-FR" b="0" i="0" smtClean="0">
                        <a:latin typeface="Cambria Math" panose="02040503050406030204" pitchFamily="18" charset="0"/>
                      </a:rPr>
                      <m:t>V</m:t>
                    </m:r>
                    <m:r>
                      <a:rPr lang="fr-FR" b="0" i="1" smtClean="0">
                        <a:latin typeface="Cambria Math" panose="02040503050406030204" pitchFamily="18" charset="0"/>
                      </a:rPr>
                      <m:t>=1000 </m:t>
                    </m:r>
                    <m:r>
                      <a:rPr lang="fr-FR" b="0" i="1" smtClean="0">
                        <a:latin typeface="Cambria Math" panose="02040503050406030204" pitchFamily="18" charset="0"/>
                        <a:ea typeface="Cambria Math" panose="02040503050406030204" pitchFamily="18" charset="0"/>
                      </a:rPr>
                      <m:t>×1000×100 </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𝑚</m:t>
                        </m:r>
                      </m:e>
                      <m:sup>
                        <m:r>
                          <a:rPr lang="fr-FR" b="0" i="1" smtClean="0">
                            <a:latin typeface="Cambria Math" panose="02040503050406030204" pitchFamily="18" charset="0"/>
                            <a:ea typeface="Cambria Math" panose="02040503050406030204" pitchFamily="18" charset="0"/>
                          </a:rPr>
                          <m:t>3</m:t>
                        </m:r>
                      </m:sup>
                    </m:sSup>
                  </m:oMath>
                </a14:m>
                <a:endParaRPr lang="fr-FR" i="1" dirty="0">
                  <a:latin typeface="Cambria Math" panose="02040503050406030204" pitchFamily="18" charset="0"/>
                </a:endParaRPr>
              </a:p>
              <a:p>
                <a14:m>
                  <m:oMath xmlns:m="http://schemas.openxmlformats.org/officeDocument/2006/math">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𝑟</m:t>
                        </m:r>
                      </m:sub>
                    </m:sSub>
                    <m:r>
                      <a:rPr lang="fr-FR" b="0" i="1" smtClean="0">
                        <a:latin typeface="Cambria Math" panose="02040503050406030204" pitchFamily="18" charset="0"/>
                      </a:rPr>
                      <m:t>=−21°</m:t>
                    </m:r>
                    <m:r>
                      <a:rPr lang="fr-FR" b="0" i="1" smtClean="0">
                        <a:latin typeface="Cambria Math" panose="02040503050406030204" pitchFamily="18" charset="0"/>
                      </a:rPr>
                      <m:t>𝐶</m:t>
                    </m:r>
                  </m:oMath>
                </a14:m>
                <a:r>
                  <a:rPr lang="fr-FR" i="1" dirty="0">
                    <a:latin typeface="Cambria Math" panose="02040503050406030204" pitchFamily="18" charset="0"/>
                  </a:rPr>
                  <a:t> </a:t>
                </a:r>
                <a:r>
                  <a:rPr lang="fr-FR" dirty="0">
                    <a:latin typeface="Cambria Math" panose="02040503050406030204" pitchFamily="18" charset="0"/>
                  </a:rPr>
                  <a:t>for t = 30 </a:t>
                </a:r>
                <a:r>
                  <a:rPr lang="fr-FR" dirty="0" err="1">
                    <a:latin typeface="Cambria Math" panose="02040503050406030204" pitchFamily="18" charset="0"/>
                  </a:rPr>
                  <a:t>years</a:t>
                </a:r>
                <a:endParaRPr lang="fr-FR" dirty="0">
                  <a:latin typeface="Cambria Math" panose="02040503050406030204" pitchFamily="18" charset="0"/>
                </a:endParaRPr>
              </a:p>
              <a:p>
                <a:pPr marL="285750" indent="-285750">
                  <a:buFont typeface="Arial" panose="020B0604020202020204" pitchFamily="34" charset="0"/>
                  <a:buChar char="•"/>
                </a:pPr>
                <a:r>
                  <a:rPr lang="fr-FR" dirty="0">
                    <a:latin typeface="Cambria Math" panose="02040503050406030204" pitchFamily="18" charset="0"/>
                  </a:rPr>
                  <a:t>If </a:t>
                </a:r>
                <a14:m>
                  <m:oMath xmlns:m="http://schemas.openxmlformats.org/officeDocument/2006/math">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𝑟</m:t>
                        </m:r>
                        <m:r>
                          <a:rPr lang="fr-FR" b="0" i="1" smtClean="0">
                            <a:latin typeface="Cambria Math" panose="02040503050406030204" pitchFamily="18" charset="0"/>
                          </a:rPr>
                          <m:t>,</m:t>
                        </m:r>
                        <m:r>
                          <a:rPr lang="fr-FR" b="0" i="1" smtClean="0">
                            <a:latin typeface="Cambria Math" panose="02040503050406030204" pitchFamily="18" charset="0"/>
                          </a:rPr>
                          <m:t>𝑚𝑎𝑥</m:t>
                        </m:r>
                      </m:sub>
                    </m:sSub>
                    <m:r>
                      <a:rPr lang="fr-FR" i="1">
                        <a:latin typeface="Cambria Math" panose="02040503050406030204" pitchFamily="18" charset="0"/>
                      </a:rPr>
                      <m:t>=</m:t>
                    </m:r>
                    <m:r>
                      <a:rPr lang="fr-FR" b="0" i="1" smtClean="0">
                        <a:latin typeface="Cambria Math" panose="02040503050406030204" pitchFamily="18" charset="0"/>
                      </a:rPr>
                      <m:t>5 °</m:t>
                    </m:r>
                    <m:r>
                      <a:rPr lang="fr-FR" b="0" i="1" smtClean="0">
                        <a:latin typeface="Cambria Math" panose="02040503050406030204" pitchFamily="18" charset="0"/>
                      </a:rPr>
                      <m:t>𝐶</m:t>
                    </m:r>
                  </m:oMath>
                </a14:m>
                <a:endParaRPr lang="fr-FR" dirty="0">
                  <a:latin typeface="Cambria Math" panose="02040503050406030204" pitchFamily="18" charset="0"/>
                </a:endParaRPr>
              </a:p>
              <a:p>
                <a14:m>
                  <m:oMath xmlns:m="http://schemas.openxmlformats.org/officeDocument/2006/math">
                    <m:r>
                      <a:rPr lang="fr-FR" i="1">
                        <a:latin typeface="Cambria Math" panose="02040503050406030204" pitchFamily="18" charset="0"/>
                        <a:ea typeface="Cambria Math" panose="02040503050406030204" pitchFamily="18" charset="0"/>
                      </a:rPr>
                      <m:t>𝑉</m:t>
                    </m:r>
                    <m:r>
                      <a:rPr lang="fr-FR" b="0" i="1" smtClean="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sSub>
                          <m:sSubPr>
                            <m:ctrlPr>
                              <a:rPr lang="en-GB"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i="1">
                                <a:latin typeface="Cambria Math" panose="02040503050406030204" pitchFamily="18" charset="0"/>
                              </a:rPr>
                              <m:t>𝑤</m:t>
                            </m:r>
                          </m:sub>
                        </m:sSub>
                        <m:sSub>
                          <m:sSubPr>
                            <m:ctrlPr>
                              <a:rPr lang="en-GB" i="1">
                                <a:latin typeface="Cambria Math" panose="02040503050406030204" pitchFamily="18" charset="0"/>
                              </a:rPr>
                            </m:ctrlPr>
                          </m:sSubPr>
                          <m:e>
                            <m:r>
                              <a:rPr lang="fr-FR" i="1">
                                <a:latin typeface="Cambria Math" panose="02040503050406030204" pitchFamily="18" charset="0"/>
                              </a:rPr>
                              <m:t>𝑐</m:t>
                            </m:r>
                          </m:e>
                          <m:sub>
                            <m:r>
                              <a:rPr lang="fr-FR" i="1">
                                <a:latin typeface="Cambria Math" panose="02040503050406030204" pitchFamily="18" charset="0"/>
                              </a:rPr>
                              <m:t>𝑤</m:t>
                            </m:r>
                          </m:sub>
                        </m:sSub>
                      </m:num>
                      <m:den>
                        <m:r>
                          <a:rPr lang="fr-FR" i="1">
                            <a:latin typeface="Cambria Math" panose="02040503050406030204" pitchFamily="18" charset="0"/>
                            <a:ea typeface="Cambria Math" panose="02040503050406030204" pitchFamily="18" charset="0"/>
                          </a:rPr>
                          <m:t>𝜌</m:t>
                        </m:r>
                        <m:r>
                          <a:rPr lang="fr-FR" i="1">
                            <a:latin typeface="Cambria Math" panose="02040503050406030204" pitchFamily="18" charset="0"/>
                            <a:ea typeface="Cambria Math" panose="02040503050406030204" pitchFamily="18" charset="0"/>
                          </a:rPr>
                          <m:t>𝑐</m:t>
                        </m:r>
                      </m:den>
                    </m:f>
                    <m:r>
                      <a:rPr lang="fr-FR" i="1" dirty="0"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𝑊</m:t>
                            </m:r>
                          </m:e>
                          <m:sub>
                            <m:r>
                              <a:rPr lang="fr-FR" b="0" i="1" smtClean="0">
                                <a:latin typeface="Cambria Math" panose="02040503050406030204" pitchFamily="18" charset="0"/>
                                <a:ea typeface="Cambria Math" panose="02040503050406030204" pitchFamily="18" charset="0"/>
                              </a:rPr>
                              <m:t>𝑓</m:t>
                            </m:r>
                          </m:sub>
                        </m:sSub>
                      </m:num>
                      <m:den>
                        <m:r>
                          <a:rPr lang="fr-FR" i="1">
                            <a:latin typeface="Cambria Math" panose="02040503050406030204" pitchFamily="18" charset="0"/>
                            <a:ea typeface="Cambria Math" panose="02040503050406030204" pitchFamily="18" charset="0"/>
                          </a:rPr>
                          <m:t>(1−</m:t>
                        </m:r>
                        <m:r>
                          <a:rPr lang="fr-FR" i="1">
                            <a:latin typeface="Cambria Math" panose="02040503050406030204" pitchFamily="18" charset="0"/>
                            <a:ea typeface="Cambria Math" panose="02040503050406030204" pitchFamily="18" charset="0"/>
                          </a:rPr>
                          <m:t>𝜑</m:t>
                        </m:r>
                        <m:r>
                          <a:rPr lang="fr-FR" i="1">
                            <a:latin typeface="Cambria Math" panose="02040503050406030204" pitchFamily="18" charset="0"/>
                            <a:ea typeface="Cambria Math" panose="02040503050406030204" pitchFamily="18" charset="0"/>
                          </a:rPr>
                          <m:t>)</m:t>
                        </m:r>
                      </m:den>
                    </m:f>
                  </m:oMath>
                </a14:m>
                <a:r>
                  <a:rPr lang="fr-FR" i="1" dirty="0">
                    <a:latin typeface="Cambria Math" panose="02040503050406030204" pitchFamily="18" charset="0"/>
                  </a:rPr>
                  <a:t>t </a:t>
                </a:r>
                <a14:m>
                  <m:oMath xmlns:m="http://schemas.openxmlformats.org/officeDocument/2006/math">
                    <m:r>
                      <a:rPr lang="fr-FR" b="0" i="1" smtClean="0">
                        <a:latin typeface="Cambria Math" panose="02040503050406030204" pitchFamily="18" charset="0"/>
                      </a:rPr>
                      <m:t>=4</m:t>
                    </m:r>
                    <m:r>
                      <a:rPr lang="fr-FR" b="0" i="1" smtClean="0">
                        <a:latin typeface="Cambria Math" panose="02040503050406030204" pitchFamily="18" charset="0"/>
                        <a:ea typeface="Cambria Math" panose="02040503050406030204" pitchFamily="18" charset="0"/>
                      </a:rPr>
                      <m:t>×</m:t>
                    </m:r>
                    <m:sSup>
                      <m:sSupPr>
                        <m:ctrlPr>
                          <a:rPr lang="fr-FR" i="1" smtClean="0">
                            <a:latin typeface="Cambria Math" panose="02040503050406030204" pitchFamily="18" charset="0"/>
                          </a:rPr>
                        </m:ctrlPr>
                      </m:sSupPr>
                      <m:e>
                        <m:r>
                          <a:rPr lang="fr-FR" b="0" i="1" smtClean="0">
                            <a:latin typeface="Cambria Math" panose="02040503050406030204" pitchFamily="18" charset="0"/>
                          </a:rPr>
                          <m:t>10</m:t>
                        </m:r>
                      </m:e>
                      <m:sup>
                        <m:r>
                          <a:rPr lang="fr-FR" b="0" i="1" smtClean="0">
                            <a:latin typeface="Cambria Math" panose="02040503050406030204" pitchFamily="18" charset="0"/>
                          </a:rPr>
                          <m:t>8</m:t>
                        </m:r>
                      </m:sup>
                    </m:sSup>
                    <m:sSup>
                      <m:sSupPr>
                        <m:ctrlPr>
                          <a:rPr lang="fr-FR" b="0" i="1" smtClean="0">
                            <a:latin typeface="Cambria Math" panose="02040503050406030204" pitchFamily="18" charset="0"/>
                          </a:rPr>
                        </m:ctrlPr>
                      </m:sSupPr>
                      <m:e>
                        <m:r>
                          <a:rPr lang="fr-FR" b="0" i="1" smtClean="0">
                            <a:latin typeface="Cambria Math" panose="02040503050406030204" pitchFamily="18" charset="0"/>
                          </a:rPr>
                          <m:t>𝑚</m:t>
                        </m:r>
                      </m:e>
                      <m:sup>
                        <m:r>
                          <a:rPr lang="fr-FR" b="0" i="1" smtClean="0">
                            <a:latin typeface="Cambria Math" panose="02040503050406030204" pitchFamily="18" charset="0"/>
                          </a:rPr>
                          <m:t>3</m:t>
                        </m:r>
                      </m:sup>
                    </m:sSup>
                  </m:oMath>
                </a14:m>
                <a:r>
                  <a:rPr lang="fr-FR" i="1" dirty="0">
                    <a:latin typeface="Cambria Math" panose="02040503050406030204" pitchFamily="18" charset="0"/>
                  </a:rPr>
                  <a:t> = 2km x 2km x 100m </a:t>
                </a:r>
              </a:p>
              <a:p>
                <a:endParaRPr lang="fr-FR" dirty="0">
                  <a:latin typeface="Cambria Math" panose="02040503050406030204" pitchFamily="18" charset="0"/>
                </a:endParaRPr>
              </a:p>
            </p:txBody>
          </p:sp>
        </mc:Choice>
        <mc:Fallback xmlns="">
          <p:sp>
            <p:nvSpPr>
              <p:cNvPr id="24" name="ZoneTexte 23">
                <a:extLst>
                  <a:ext uri="{FF2B5EF4-FFF2-40B4-BE49-F238E27FC236}">
                    <a16:creationId xmlns:a16="http://schemas.microsoft.com/office/drawing/2014/main" id="{69F1FDDD-A02F-46C5-9727-FEE64D18039E}"/>
                  </a:ext>
                </a:extLst>
              </p:cNvPr>
              <p:cNvSpPr txBox="1">
                <a:spLocks noRot="1" noChangeAspect="1" noMove="1" noResize="1" noEditPoints="1" noAdjustHandles="1" noChangeArrowheads="1" noChangeShapeType="1" noTextEdit="1"/>
              </p:cNvSpPr>
              <p:nvPr/>
            </p:nvSpPr>
            <p:spPr>
              <a:xfrm>
                <a:off x="255535" y="5299044"/>
                <a:ext cx="5253489" cy="1567737"/>
              </a:xfrm>
              <a:prstGeom prst="rect">
                <a:avLst/>
              </a:prstGeom>
              <a:blipFill>
                <a:blip r:embed="rId17"/>
                <a:stretch>
                  <a:fillRect l="-2552" t="-5058" r="-27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6F0582A-DFCB-4287-90E7-4E7ED7F3F773}"/>
                  </a:ext>
                </a:extLst>
              </p:cNvPr>
              <p:cNvSpPr/>
              <p:nvPr/>
            </p:nvSpPr>
            <p:spPr>
              <a:xfrm>
                <a:off x="9907120" y="1781287"/>
                <a:ext cx="1194238" cy="107721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GB" sz="1600" i="1" smtClean="0">
                              <a:latin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𝜌</m:t>
                          </m:r>
                        </m:e>
                        <m:sub>
                          <m:r>
                            <a:rPr lang="fr-FR" sz="1600" i="1">
                              <a:latin typeface="Cambria Math" panose="02040503050406030204" pitchFamily="18" charset="0"/>
                            </a:rPr>
                            <m:t>𝑤</m:t>
                          </m:r>
                        </m:sub>
                      </m:sSub>
                      <m:r>
                        <a:rPr lang="fr-FR" sz="1600" b="0" i="1" smtClean="0">
                          <a:latin typeface="Cambria Math" panose="02040503050406030204" pitchFamily="18" charset="0"/>
                        </a:rPr>
                        <m:t>=1000</m:t>
                      </m:r>
                    </m:oMath>
                  </m:oMathPara>
                </a14:m>
                <a:endParaRPr lang="fr-FR"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GB" sz="1600" i="1">
                              <a:latin typeface="Cambria Math" panose="02040503050406030204" pitchFamily="18" charset="0"/>
                            </a:rPr>
                          </m:ctrlPr>
                        </m:sSubPr>
                        <m:e>
                          <m:r>
                            <a:rPr lang="fr-FR" sz="1600" i="1">
                              <a:latin typeface="Cambria Math" panose="02040503050406030204" pitchFamily="18" charset="0"/>
                            </a:rPr>
                            <m:t>𝑐</m:t>
                          </m:r>
                        </m:e>
                        <m:sub>
                          <m:r>
                            <a:rPr lang="fr-FR" sz="1600" i="1">
                              <a:latin typeface="Cambria Math" panose="02040503050406030204" pitchFamily="18" charset="0"/>
                            </a:rPr>
                            <m:t>𝑤</m:t>
                          </m:r>
                        </m:sub>
                      </m:sSub>
                      <m:r>
                        <a:rPr lang="fr-FR" sz="1600" b="0" i="1" smtClean="0">
                          <a:latin typeface="Cambria Math" panose="02040503050406030204" pitchFamily="18" charset="0"/>
                        </a:rPr>
                        <m:t>=4680</m:t>
                      </m:r>
                    </m:oMath>
                  </m:oMathPara>
                </a14:m>
                <a:endParaRPr lang="fr-FR" sz="16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fr-FR" sz="1600" i="1">
                          <a:latin typeface="Cambria Math" panose="02040503050406030204" pitchFamily="18" charset="0"/>
                          <a:ea typeface="Cambria Math" panose="02040503050406030204" pitchFamily="18" charset="0"/>
                        </a:rPr>
                        <m:t>𝜌</m:t>
                      </m:r>
                      <m:r>
                        <a:rPr lang="fr-FR" sz="1600" b="0" i="1" smtClean="0">
                          <a:latin typeface="Cambria Math" panose="02040503050406030204" pitchFamily="18" charset="0"/>
                          <a:ea typeface="Cambria Math" panose="02040503050406030204" pitchFamily="18" charset="0"/>
                        </a:rPr>
                        <m:t>=2500</m:t>
                      </m:r>
                    </m:oMath>
                  </m:oMathPara>
                </a14:m>
                <a:endParaRPr lang="fr-FR" sz="1600" dirty="0">
                  <a:ea typeface="Cambria Math" panose="02040503050406030204" pitchFamily="18" charset="0"/>
                </a:endParaRPr>
              </a:p>
              <a:p>
                <a14:m>
                  <m:oMath xmlns:m="http://schemas.openxmlformats.org/officeDocument/2006/math">
                    <m:r>
                      <a:rPr lang="fr-FR" sz="1600" b="0" i="1" smtClean="0">
                        <a:latin typeface="Cambria Math" panose="02040503050406030204" pitchFamily="18" charset="0"/>
                        <a:ea typeface="Cambria Math" panose="02040503050406030204" pitchFamily="18" charset="0"/>
                      </a:rPr>
                      <m:t>𝑐</m:t>
                    </m:r>
                  </m:oMath>
                </a14:m>
                <a:r>
                  <a:rPr lang="fr-FR" sz="1600" dirty="0">
                    <a:ea typeface="Cambria Math" panose="02040503050406030204" pitchFamily="18" charset="0"/>
                  </a:rPr>
                  <a:t>= 950 </a:t>
                </a:r>
                <a:endParaRPr lang="en-GB" sz="1600" dirty="0"/>
              </a:p>
            </p:txBody>
          </p:sp>
        </mc:Choice>
        <mc:Fallback xmlns="">
          <p:sp>
            <p:nvSpPr>
              <p:cNvPr id="25" name="Rectangle 24">
                <a:extLst>
                  <a:ext uri="{FF2B5EF4-FFF2-40B4-BE49-F238E27FC236}">
                    <a16:creationId xmlns:a16="http://schemas.microsoft.com/office/drawing/2014/main" id="{86F0582A-DFCB-4287-90E7-4E7ED7F3F773}"/>
                  </a:ext>
                </a:extLst>
              </p:cNvPr>
              <p:cNvSpPr>
                <a:spLocks noRot="1" noChangeAspect="1" noMove="1" noResize="1" noEditPoints="1" noAdjustHandles="1" noChangeArrowheads="1" noChangeShapeType="1" noTextEdit="1"/>
              </p:cNvSpPr>
              <p:nvPr/>
            </p:nvSpPr>
            <p:spPr>
              <a:xfrm>
                <a:off x="9907120" y="1781287"/>
                <a:ext cx="1194238" cy="1077218"/>
              </a:xfrm>
              <a:prstGeom prst="rect">
                <a:avLst/>
              </a:prstGeom>
              <a:blipFill>
                <a:blip r:embed="rId18"/>
                <a:stretch>
                  <a:fillRect b="-6215"/>
                </a:stretch>
              </a:blipFill>
            </p:spPr>
            <p:txBody>
              <a:bodyPr/>
              <a:lstStyle/>
              <a:p>
                <a:r>
                  <a:rPr lang="en-GB">
                    <a:noFill/>
                  </a:rPr>
                  <a:t> </a:t>
                </a:r>
              </a:p>
            </p:txBody>
          </p:sp>
        </mc:Fallback>
      </mc:AlternateContent>
      <p:graphicFrame>
        <p:nvGraphicFramePr>
          <p:cNvPr id="26" name="Chart 4">
            <a:extLst>
              <a:ext uri="{FF2B5EF4-FFF2-40B4-BE49-F238E27FC236}">
                <a16:creationId xmlns:a16="http://schemas.microsoft.com/office/drawing/2014/main" id="{88EBDC81-9865-4CEA-97C2-2687BC5C70F4}"/>
              </a:ext>
            </a:extLst>
          </p:cNvPr>
          <p:cNvGraphicFramePr>
            <a:graphicFrameLocks/>
          </p:cNvGraphicFramePr>
          <p:nvPr>
            <p:extLst>
              <p:ext uri="{D42A27DB-BD31-4B8C-83A1-F6EECF244321}">
                <p14:modId xmlns:p14="http://schemas.microsoft.com/office/powerpoint/2010/main" val="2896781504"/>
              </p:ext>
            </p:extLst>
          </p:nvPr>
        </p:nvGraphicFramePr>
        <p:xfrm>
          <a:off x="3490081" y="3023354"/>
          <a:ext cx="3927165" cy="2446425"/>
        </p:xfrm>
        <a:graphic>
          <a:graphicData uri="http://schemas.openxmlformats.org/drawingml/2006/chart">
            <c:chart xmlns:c="http://schemas.openxmlformats.org/drawingml/2006/chart" xmlns:r="http://schemas.openxmlformats.org/officeDocument/2006/relationships" r:id="rId19"/>
          </a:graphicData>
        </a:graphic>
      </p:graphicFrame>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08421E1-34D2-4CC1-87A6-CFAA18DE7A23}"/>
                  </a:ext>
                </a:extLst>
              </p:cNvPr>
              <p:cNvSpPr/>
              <p:nvPr/>
            </p:nvSpPr>
            <p:spPr>
              <a:xfrm>
                <a:off x="255535" y="3111170"/>
                <a:ext cx="3774367" cy="369332"/>
              </a:xfrm>
              <a:prstGeom prst="rect">
                <a:avLst/>
              </a:prstGeom>
            </p:spPr>
            <p:txBody>
              <a:bodyPr wrap="none">
                <a:spAutoFit/>
              </a:bodyPr>
              <a:lstStyle/>
              <a:p>
                <a:r>
                  <a:rPr lang="fr-FR" dirty="0">
                    <a:ea typeface="Cambria Math" panose="02040503050406030204" pitchFamily="18" charset="0"/>
                  </a:rPr>
                  <a:t>Find</a:t>
                </a:r>
                <a14:m>
                  <m:oMath xmlns:m="http://schemas.openxmlformats.org/officeDocument/2006/math">
                    <m:r>
                      <a:rPr lang="fr-FR" b="0" i="0" smtClean="0">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𝑟</m:t>
                        </m:r>
                      </m:sub>
                    </m:sSub>
                  </m:oMath>
                </a14:m>
                <a:r>
                  <a:rPr lang="en-GB" dirty="0"/>
                  <a:t> or </a:t>
                </a:r>
                <a:r>
                  <a:rPr lang="en-GB" dirty="0" err="1"/>
                  <a:t>Vr</a:t>
                </a:r>
                <a:r>
                  <a:rPr lang="en-GB" dirty="0"/>
                  <a:t> required (no recharge) </a:t>
                </a:r>
              </a:p>
            </p:txBody>
          </p:sp>
        </mc:Choice>
        <mc:Fallback xmlns="">
          <p:sp>
            <p:nvSpPr>
              <p:cNvPr id="27" name="Rectangle 26">
                <a:extLst>
                  <a:ext uri="{FF2B5EF4-FFF2-40B4-BE49-F238E27FC236}">
                    <a16:creationId xmlns:a16="http://schemas.microsoft.com/office/drawing/2014/main" id="{008421E1-34D2-4CC1-87A6-CFAA18DE7A23}"/>
                  </a:ext>
                </a:extLst>
              </p:cNvPr>
              <p:cNvSpPr>
                <a:spLocks noRot="1" noChangeAspect="1" noMove="1" noResize="1" noEditPoints="1" noAdjustHandles="1" noChangeArrowheads="1" noChangeShapeType="1" noTextEdit="1"/>
              </p:cNvSpPr>
              <p:nvPr/>
            </p:nvSpPr>
            <p:spPr>
              <a:xfrm>
                <a:off x="255535" y="3111170"/>
                <a:ext cx="3774367" cy="369332"/>
              </a:xfrm>
              <a:prstGeom prst="rect">
                <a:avLst/>
              </a:prstGeom>
              <a:blipFill>
                <a:blip r:embed="rId20"/>
                <a:stretch>
                  <a:fillRect l="-1454" t="-8197" r="-323" b="-24590"/>
                </a:stretch>
              </a:blipFill>
            </p:spPr>
            <p:txBody>
              <a:bodyPr/>
              <a:lstStyle/>
              <a:p>
                <a:r>
                  <a:rPr lang="en-GB">
                    <a:noFill/>
                  </a:rPr>
                  <a:t> </a:t>
                </a:r>
              </a:p>
            </p:txBody>
          </p:sp>
        </mc:Fallback>
      </mc:AlternateContent>
    </p:spTree>
    <p:extLst>
      <p:ext uri="{BB962C8B-B14F-4D97-AF65-F5344CB8AC3E}">
        <p14:creationId xmlns:p14="http://schemas.microsoft.com/office/powerpoint/2010/main" val="1638154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Past Modelling approaches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9">
            <a:extLst>
              <a:ext uri="{FF2B5EF4-FFF2-40B4-BE49-F238E27FC236}">
                <a16:creationId xmlns:a16="http://schemas.microsoft.com/office/drawing/2014/main" id="{2E0829DE-00F4-406F-B80F-B26FAACA0302}"/>
              </a:ext>
            </a:extLst>
          </p:cNvPr>
          <p:cNvPicPr/>
          <p:nvPr/>
        </p:nvPicPr>
        <p:blipFill rotWithShape="1">
          <a:blip r:embed="rId8"/>
          <a:srcRect r="48393" b="10066"/>
          <a:stretch/>
        </p:blipFill>
        <p:spPr>
          <a:xfrm>
            <a:off x="191589" y="1013512"/>
            <a:ext cx="2785787" cy="3270765"/>
          </a:xfrm>
          <a:prstGeom prst="rect">
            <a:avLst/>
          </a:prstGeom>
        </p:spPr>
      </p:pic>
      <p:pic>
        <p:nvPicPr>
          <p:cNvPr id="16" name="Picture 15">
            <a:extLst>
              <a:ext uri="{FF2B5EF4-FFF2-40B4-BE49-F238E27FC236}">
                <a16:creationId xmlns:a16="http://schemas.microsoft.com/office/drawing/2014/main" id="{B1E93B94-622C-4FAC-B9FE-9CAE3D922745}"/>
              </a:ext>
            </a:extLst>
          </p:cNvPr>
          <p:cNvPicPr/>
          <p:nvPr/>
        </p:nvPicPr>
        <p:blipFill rotWithShape="1">
          <a:blip r:embed="rId9"/>
          <a:srcRect l="6743" b="5808"/>
          <a:stretch/>
        </p:blipFill>
        <p:spPr>
          <a:xfrm>
            <a:off x="3372392" y="1042217"/>
            <a:ext cx="3831295" cy="3242060"/>
          </a:xfrm>
          <a:prstGeom prst="rect">
            <a:avLst/>
          </a:prstGeom>
        </p:spPr>
      </p:pic>
      <p:sp>
        <p:nvSpPr>
          <p:cNvPr id="17" name="Rectangle 16">
            <a:extLst>
              <a:ext uri="{FF2B5EF4-FFF2-40B4-BE49-F238E27FC236}">
                <a16:creationId xmlns:a16="http://schemas.microsoft.com/office/drawing/2014/main" id="{478FFE83-130A-40CA-9DE1-B2EBCB8FA8EE}"/>
              </a:ext>
            </a:extLst>
          </p:cNvPr>
          <p:cNvSpPr/>
          <p:nvPr/>
        </p:nvSpPr>
        <p:spPr>
          <a:xfrm>
            <a:off x="3643561" y="4213178"/>
            <a:ext cx="1842492" cy="477054"/>
          </a:xfrm>
          <a:prstGeom prst="rect">
            <a:avLst/>
          </a:prstGeom>
        </p:spPr>
        <p:txBody>
          <a:bodyPr wrap="none">
            <a:spAutoFit/>
          </a:bodyPr>
          <a:lstStyle/>
          <a:p>
            <a:pPr lvl="0"/>
            <a:r>
              <a:rPr lang="en-GB" sz="1400" dirty="0">
                <a:latin typeface="Calibri" panose="020F0502020204030204" pitchFamily="34" charset="0"/>
                <a:cs typeface="Calibri" panose="020F0502020204030204" pitchFamily="34" charset="0"/>
              </a:rPr>
              <a:t>Dual porosity medium </a:t>
            </a:r>
          </a:p>
          <a:p>
            <a:pPr lvl="0"/>
            <a:r>
              <a:rPr lang="en-GB" sz="1100" dirty="0">
                <a:latin typeface="Calibri" panose="020F0502020204030204" pitchFamily="34" charset="0"/>
                <a:cs typeface="Calibri" panose="020F0502020204030204" pitchFamily="34" charset="0"/>
              </a:rPr>
              <a:t>(</a:t>
            </a:r>
            <a:r>
              <a:rPr lang="en-GB" sz="1100" dirty="0" err="1">
                <a:latin typeface="Calibri" panose="020F0502020204030204" pitchFamily="34" charset="0"/>
                <a:cs typeface="Calibri" panose="020F0502020204030204" pitchFamily="34" charset="0"/>
              </a:rPr>
              <a:t>Guo</a:t>
            </a:r>
            <a:r>
              <a:rPr lang="en-GB" sz="1100" dirty="0">
                <a:latin typeface="Calibri" panose="020F0502020204030204" pitchFamily="34" charset="0"/>
                <a:cs typeface="Calibri" panose="020F0502020204030204" pitchFamily="34" charset="0"/>
              </a:rPr>
              <a:t> et al., 2018)</a:t>
            </a:r>
          </a:p>
        </p:txBody>
      </p:sp>
      <p:sp>
        <p:nvSpPr>
          <p:cNvPr id="18" name="Rectangle 17">
            <a:extLst>
              <a:ext uri="{FF2B5EF4-FFF2-40B4-BE49-F238E27FC236}">
                <a16:creationId xmlns:a16="http://schemas.microsoft.com/office/drawing/2014/main" id="{40572BFE-5EEB-43FE-82BF-E425B115385A}"/>
              </a:ext>
            </a:extLst>
          </p:cNvPr>
          <p:cNvSpPr/>
          <p:nvPr/>
        </p:nvSpPr>
        <p:spPr>
          <a:xfrm>
            <a:off x="5854532" y="5531291"/>
            <a:ext cx="2988497" cy="760144"/>
          </a:xfrm>
          <a:prstGeom prst="rect">
            <a:avLst/>
          </a:prstGeom>
        </p:spPr>
        <p:txBody>
          <a:bodyPr wrap="square">
            <a:spAutoFit/>
          </a:bodyPr>
          <a:lstStyle/>
          <a:p>
            <a:pPr>
              <a:lnSpc>
                <a:spcPct val="107000"/>
              </a:lnSpc>
              <a:spcBef>
                <a:spcPts val="200"/>
              </a:spcBef>
              <a:spcAft>
                <a:spcPts val="0"/>
              </a:spcAft>
            </a:pPr>
            <a:r>
              <a:rPr lang="en-US" sz="1400" dirty="0">
                <a:latin typeface="Calibri" panose="020F0502020204030204" pitchFamily="34" charset="0"/>
                <a:ea typeface="Times New Roman" panose="02020603050405020304" pitchFamily="18" charset="0"/>
                <a:cs typeface="Calibri" panose="020F0502020204030204" pitchFamily="34" charset="0"/>
              </a:rPr>
              <a:t>Combined 3D porous medium and 1D pipe flow </a:t>
            </a: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(Raymond and Therrien, 2008)</a:t>
            </a:r>
          </a:p>
        </p:txBody>
      </p:sp>
      <p:pic>
        <p:nvPicPr>
          <p:cNvPr id="19" name="Picture 18">
            <a:extLst>
              <a:ext uri="{FF2B5EF4-FFF2-40B4-BE49-F238E27FC236}">
                <a16:creationId xmlns:a16="http://schemas.microsoft.com/office/drawing/2014/main" id="{F37CAD7C-4DFE-4A66-9423-1D37C517366D}"/>
              </a:ext>
            </a:extLst>
          </p:cNvPr>
          <p:cNvPicPr/>
          <p:nvPr/>
        </p:nvPicPr>
        <p:blipFill rotWithShape="1">
          <a:blip r:embed="rId10"/>
          <a:srcRect b="3696"/>
          <a:stretch/>
        </p:blipFill>
        <p:spPr>
          <a:xfrm>
            <a:off x="7513258" y="1013512"/>
            <a:ext cx="2969749" cy="3351363"/>
          </a:xfrm>
          <a:prstGeom prst="rect">
            <a:avLst/>
          </a:prstGeom>
        </p:spPr>
      </p:pic>
      <p:sp>
        <p:nvSpPr>
          <p:cNvPr id="20" name="Rectangle 19">
            <a:extLst>
              <a:ext uri="{FF2B5EF4-FFF2-40B4-BE49-F238E27FC236}">
                <a16:creationId xmlns:a16="http://schemas.microsoft.com/office/drawing/2014/main" id="{35CB7656-D62F-409D-9AA3-158D298C2229}"/>
              </a:ext>
            </a:extLst>
          </p:cNvPr>
          <p:cNvSpPr/>
          <p:nvPr/>
        </p:nvSpPr>
        <p:spPr>
          <a:xfrm>
            <a:off x="7513258" y="4353910"/>
            <a:ext cx="3144430" cy="529632"/>
          </a:xfrm>
          <a:prstGeom prst="rect">
            <a:avLst/>
          </a:prstGeom>
        </p:spPr>
        <p:txBody>
          <a:bodyPr wrap="square">
            <a:spAutoFit/>
          </a:bodyPr>
          <a:lstStyle/>
          <a:p>
            <a:pPr>
              <a:lnSpc>
                <a:spcPct val="107000"/>
              </a:lnSpc>
              <a:spcBef>
                <a:spcPts val="200"/>
              </a:spcBef>
              <a:spcAft>
                <a:spcPts val="0"/>
              </a:spcAft>
            </a:pPr>
            <a:r>
              <a:rPr lang="en-US" sz="1400" dirty="0">
                <a:latin typeface="Calibri" panose="020F0502020204030204" pitchFamily="34" charset="0"/>
                <a:ea typeface="Times New Roman" panose="02020603050405020304" pitchFamily="18" charset="0"/>
                <a:cs typeface="Calibri" panose="020F0502020204030204" pitchFamily="34" charset="0"/>
              </a:rPr>
              <a:t>3D model of shaft/roadway connections</a:t>
            </a: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(Hamm et al., 2010)</a:t>
            </a:r>
          </a:p>
        </p:txBody>
      </p:sp>
      <p:sp>
        <p:nvSpPr>
          <p:cNvPr id="21" name="Rectangle 20"/>
          <p:cNvSpPr/>
          <p:nvPr/>
        </p:nvSpPr>
        <p:spPr>
          <a:xfrm>
            <a:off x="405402" y="4190248"/>
            <a:ext cx="2016899" cy="477054"/>
          </a:xfrm>
          <a:prstGeom prst="rect">
            <a:avLst/>
          </a:prstGeom>
        </p:spPr>
        <p:txBody>
          <a:bodyPr wrap="none">
            <a:spAutoFit/>
          </a:bodyPr>
          <a:lstStyle/>
          <a:p>
            <a:pPr lvl="0"/>
            <a:r>
              <a:rPr lang="en-GB" sz="1400" dirty="0">
                <a:latin typeface="Calibri" panose="020F0502020204030204" pitchFamily="34" charset="0"/>
                <a:cs typeface="Calibri" panose="020F0502020204030204" pitchFamily="34" charset="0"/>
              </a:rPr>
              <a:t>Mine tunnels </a:t>
            </a:r>
          </a:p>
          <a:p>
            <a:pPr lvl="0"/>
            <a:r>
              <a:rPr lang="en-GB" sz="1100" dirty="0">
                <a:latin typeface="Calibri" panose="020F0502020204030204" pitchFamily="34" charset="0"/>
                <a:cs typeface="Calibri" panose="020F0502020204030204" pitchFamily="34" charset="0"/>
              </a:rPr>
              <a:t>(</a:t>
            </a:r>
            <a:r>
              <a:rPr lang="en-GB" sz="1100" dirty="0" err="1">
                <a:latin typeface="Calibri" panose="020F0502020204030204" pitchFamily="34" charset="0"/>
                <a:cs typeface="Calibri" panose="020F0502020204030204" pitchFamily="34" charset="0"/>
              </a:rPr>
              <a:t>Ghoreishi</a:t>
            </a:r>
            <a:r>
              <a:rPr lang="en-GB" sz="1100" dirty="0">
                <a:latin typeface="Calibri" panose="020F0502020204030204" pitchFamily="34" charset="0"/>
                <a:cs typeface="Calibri" panose="020F0502020204030204" pitchFamily="34" charset="0"/>
              </a:rPr>
              <a:t> </a:t>
            </a:r>
            <a:r>
              <a:rPr lang="en-GB" sz="1100" dirty="0" err="1">
                <a:latin typeface="Calibri" panose="020F0502020204030204" pitchFamily="34" charset="0"/>
                <a:cs typeface="Calibri" panose="020F0502020204030204" pitchFamily="34" charset="0"/>
              </a:rPr>
              <a:t>Madeish</a:t>
            </a:r>
            <a:r>
              <a:rPr lang="en-GB" sz="1100" dirty="0">
                <a:latin typeface="Calibri" panose="020F0502020204030204" pitchFamily="34" charset="0"/>
                <a:cs typeface="Calibri" panose="020F0502020204030204" pitchFamily="34" charset="0"/>
              </a:rPr>
              <a:t> et al., 2012)</a:t>
            </a:r>
          </a:p>
        </p:txBody>
      </p:sp>
      <p:pic>
        <p:nvPicPr>
          <p:cNvPr id="22" name="Picture 21"/>
          <p:cNvPicPr>
            <a:picLocks noChangeAspect="1"/>
          </p:cNvPicPr>
          <p:nvPr/>
        </p:nvPicPr>
        <p:blipFill>
          <a:blip r:embed="rId11"/>
          <a:stretch>
            <a:fillRect/>
          </a:stretch>
        </p:blipFill>
        <p:spPr>
          <a:xfrm>
            <a:off x="2630634" y="4824243"/>
            <a:ext cx="3223898" cy="1678036"/>
          </a:xfrm>
          <a:prstGeom prst="rect">
            <a:avLst/>
          </a:prstGeom>
        </p:spPr>
      </p:pic>
      <p:sp>
        <p:nvSpPr>
          <p:cNvPr id="23" name="TextBox 22"/>
          <p:cNvSpPr txBox="1"/>
          <p:nvPr/>
        </p:nvSpPr>
        <p:spPr>
          <a:xfrm>
            <a:off x="1673378" y="2648894"/>
            <a:ext cx="748923" cy="369332"/>
          </a:xfrm>
          <a:prstGeom prst="rect">
            <a:avLst/>
          </a:prstGeom>
          <a:noFill/>
        </p:spPr>
        <p:txBody>
          <a:bodyPr wrap="none" rtlCol="0">
            <a:spAutoFit/>
          </a:bodyPr>
          <a:lstStyle/>
          <a:p>
            <a:r>
              <a:rPr lang="el-GR" dirty="0">
                <a:latin typeface="Calibri" panose="020F0502020204030204" pitchFamily="34" charset="0"/>
                <a:cs typeface="Calibri" panose="020F0502020204030204" pitchFamily="34" charset="0"/>
              </a:rPr>
              <a:t>λ</a:t>
            </a:r>
            <a:r>
              <a:rPr lang="fr-FR" dirty="0">
                <a:latin typeface="Calibri" panose="020F0502020204030204" pitchFamily="34" charset="0"/>
                <a:cs typeface="Calibri" panose="020F0502020204030204" pitchFamily="34" charset="0"/>
              </a:rPr>
              <a:t>, k, V</a:t>
            </a:r>
            <a:endParaRPr lang="en-GB" dirty="0"/>
          </a:p>
        </p:txBody>
      </p:sp>
      <p:sp>
        <p:nvSpPr>
          <p:cNvPr id="26" name="Rectangle 25">
            <a:extLst>
              <a:ext uri="{FF2B5EF4-FFF2-40B4-BE49-F238E27FC236}">
                <a16:creationId xmlns:a16="http://schemas.microsoft.com/office/drawing/2014/main" id="{478FFE83-130A-40CA-9DE1-B2EBCB8FA8EE}"/>
              </a:ext>
            </a:extLst>
          </p:cNvPr>
          <p:cNvSpPr/>
          <p:nvPr/>
        </p:nvSpPr>
        <p:spPr>
          <a:xfrm>
            <a:off x="3211854" y="1859991"/>
            <a:ext cx="644279" cy="307777"/>
          </a:xfrm>
          <a:prstGeom prst="rect">
            <a:avLst/>
          </a:prstGeom>
        </p:spPr>
        <p:txBody>
          <a:bodyPr wrap="none">
            <a:spAutoFit/>
          </a:bodyPr>
          <a:lstStyle/>
          <a:p>
            <a:r>
              <a:rPr lang="en-GB" sz="1400" dirty="0">
                <a:latin typeface="Calibri" panose="020F0502020204030204" pitchFamily="34" charset="0"/>
                <a:cs typeface="Calibri" panose="020F0502020204030204" pitchFamily="34" charset="0"/>
              </a:rPr>
              <a:t>Roof </a:t>
            </a:r>
            <a:r>
              <a:rPr lang="en-GB" sz="1400" i="1" dirty="0">
                <a:latin typeface="Calibri" panose="020F0502020204030204" pitchFamily="34" charset="0"/>
                <a:cs typeface="Calibri" panose="020F0502020204030204" pitchFamily="34" charset="0"/>
              </a:rPr>
              <a:t>k</a:t>
            </a:r>
          </a:p>
        </p:txBody>
      </p:sp>
      <p:sp>
        <p:nvSpPr>
          <p:cNvPr id="27" name="Rectangle 26"/>
          <p:cNvSpPr/>
          <p:nvPr/>
        </p:nvSpPr>
        <p:spPr>
          <a:xfrm>
            <a:off x="6248400" y="1605280"/>
            <a:ext cx="528320" cy="3962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78FFE83-130A-40CA-9DE1-B2EBCB8FA8EE}"/>
                  </a:ext>
                </a:extLst>
              </p:cNvPr>
              <p:cNvSpPr/>
              <p:nvPr/>
            </p:nvSpPr>
            <p:spPr>
              <a:xfrm>
                <a:off x="5335838" y="2396352"/>
                <a:ext cx="711027" cy="325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𝑇</m:t>
                          </m:r>
                        </m:e>
                        <m:sub>
                          <m:r>
                            <a:rPr lang="en-GB" sz="1400" b="0" i="1" smtClean="0">
                              <a:latin typeface="Cambria Math" panose="02040503050406030204" pitchFamily="18" charset="0"/>
                            </a:rPr>
                            <m:t>𝑖𝑛𝑗</m:t>
                          </m:r>
                        </m:sub>
                      </m:sSub>
                      <m:r>
                        <a:rPr lang="en-GB" sz="1400" b="0" i="1" smtClean="0">
                          <a:latin typeface="Cambria Math" panose="02040503050406030204" pitchFamily="18" charset="0"/>
                        </a:rPr>
                        <m:t>, </m:t>
                      </m:r>
                      <m:r>
                        <a:rPr lang="en-GB" sz="1400" b="0" i="1" smtClean="0">
                          <a:latin typeface="Cambria Math" panose="02040503050406030204" pitchFamily="18" charset="0"/>
                        </a:rPr>
                        <m:t>𝑄</m:t>
                      </m:r>
                    </m:oMath>
                  </m:oMathPara>
                </a14:m>
                <a:endParaRPr lang="en-GB" sz="1400" dirty="0">
                  <a:latin typeface="Calibri" panose="020F0502020204030204" pitchFamily="34" charset="0"/>
                  <a:cs typeface="Calibri" panose="020F0502020204030204" pitchFamily="34" charset="0"/>
                </a:endParaRPr>
              </a:p>
            </p:txBody>
          </p:sp>
        </mc:Choice>
        <mc:Fallback xmlns="">
          <p:sp>
            <p:nvSpPr>
              <p:cNvPr id="28" name="Rectangle 27">
                <a:extLst>
                  <a:ext uri="{FF2B5EF4-FFF2-40B4-BE49-F238E27FC236}">
                    <a16:creationId xmlns:a16="http://schemas.microsoft.com/office/drawing/2014/main" id="{478FFE83-130A-40CA-9DE1-B2EBCB8FA8EE}"/>
                  </a:ext>
                </a:extLst>
              </p:cNvPr>
              <p:cNvSpPr>
                <a:spLocks noRot="1" noChangeAspect="1" noMove="1" noResize="1" noEditPoints="1" noAdjustHandles="1" noChangeArrowheads="1" noChangeShapeType="1" noTextEdit="1"/>
              </p:cNvSpPr>
              <p:nvPr/>
            </p:nvSpPr>
            <p:spPr>
              <a:xfrm>
                <a:off x="5335838" y="2396352"/>
                <a:ext cx="711027" cy="325089"/>
              </a:xfrm>
              <a:prstGeom prst="rect">
                <a:avLst/>
              </a:prstGeom>
              <a:blipFill>
                <a:blip r:embed="rId12"/>
                <a:stretch>
                  <a:fillRect b="-3774"/>
                </a:stretch>
              </a:blipFill>
            </p:spPr>
            <p:txBody>
              <a:bodyPr/>
              <a:lstStyle/>
              <a:p>
                <a:r>
                  <a:rPr lang="en-GB">
                    <a:noFill/>
                  </a:rPr>
                  <a:t> </a:t>
                </a:r>
              </a:p>
            </p:txBody>
          </p:sp>
        </mc:Fallback>
      </mc:AlternateContent>
      <p:sp>
        <p:nvSpPr>
          <p:cNvPr id="29" name="Rectangle 28">
            <a:extLst>
              <a:ext uri="{FF2B5EF4-FFF2-40B4-BE49-F238E27FC236}">
                <a16:creationId xmlns:a16="http://schemas.microsoft.com/office/drawing/2014/main" id="{35CB7656-D62F-409D-9AA3-158D298C2229}"/>
              </a:ext>
            </a:extLst>
          </p:cNvPr>
          <p:cNvSpPr/>
          <p:nvPr/>
        </p:nvSpPr>
        <p:spPr>
          <a:xfrm>
            <a:off x="10483007" y="1519792"/>
            <a:ext cx="1096012" cy="273473"/>
          </a:xfrm>
          <a:prstGeom prst="rect">
            <a:avLst/>
          </a:prstGeom>
        </p:spPr>
        <p:txBody>
          <a:bodyPr wrap="square">
            <a:spAutoFit/>
          </a:bodyPr>
          <a:lstStyle/>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Mine geometry</a:t>
            </a:r>
          </a:p>
        </p:txBody>
      </p:sp>
      <p:sp>
        <p:nvSpPr>
          <p:cNvPr id="30" name="Rectangle 29">
            <a:extLst>
              <a:ext uri="{FF2B5EF4-FFF2-40B4-BE49-F238E27FC236}">
                <a16:creationId xmlns:a16="http://schemas.microsoft.com/office/drawing/2014/main" id="{35CB7656-D62F-409D-9AA3-158D298C2229}"/>
              </a:ext>
            </a:extLst>
          </p:cNvPr>
          <p:cNvSpPr/>
          <p:nvPr/>
        </p:nvSpPr>
        <p:spPr>
          <a:xfrm>
            <a:off x="10483007" y="2376345"/>
            <a:ext cx="1629185" cy="1281761"/>
          </a:xfrm>
          <a:prstGeom prst="rect">
            <a:avLst/>
          </a:prstGeom>
        </p:spPr>
        <p:txBody>
          <a:bodyPr wrap="square">
            <a:spAutoFit/>
          </a:bodyPr>
          <a:lstStyle/>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Equivalent porous media for mine workings</a:t>
            </a: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Density effects</a:t>
            </a:r>
          </a:p>
        </p:txBody>
      </p:sp>
      <p:sp>
        <p:nvSpPr>
          <p:cNvPr id="3" name="Espace réservé du numéro de diapositive 2">
            <a:extLst>
              <a:ext uri="{FF2B5EF4-FFF2-40B4-BE49-F238E27FC236}">
                <a16:creationId xmlns:a16="http://schemas.microsoft.com/office/drawing/2014/main" id="{B85EB57E-9164-42BC-AD52-3B4AFF5C56B5}"/>
              </a:ext>
            </a:extLst>
          </p:cNvPr>
          <p:cNvSpPr>
            <a:spLocks noGrp="1"/>
          </p:cNvSpPr>
          <p:nvPr>
            <p:ph type="sldNum" sz="quarter" idx="12"/>
          </p:nvPr>
        </p:nvSpPr>
        <p:spPr/>
        <p:txBody>
          <a:bodyPr/>
          <a:lstStyle/>
          <a:p>
            <a:fld id="{8A7A6979-0714-4377-B894-6BE4C2D6E202}" type="slidenum">
              <a:rPr lang="en-US" smtClean="0"/>
              <a:pPr/>
              <a:t>26</a:t>
            </a:fld>
            <a:endParaRPr lang="en-US" dirty="0"/>
          </a:p>
        </p:txBody>
      </p:sp>
    </p:spTree>
    <p:extLst>
      <p:ext uri="{BB962C8B-B14F-4D97-AF65-F5344CB8AC3E}">
        <p14:creationId xmlns:p14="http://schemas.microsoft.com/office/powerpoint/2010/main" val="145055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3" grpId="0"/>
      <p:bldP spid="26" grpId="0"/>
      <p:bldP spid="27" grpId="0" animBg="1"/>
      <p:bldP spid="28" grpId="0"/>
      <p:bldP spid="29"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E1AAB48-7C99-44A4-B7B8-8803FF9511D7}"/>
              </a:ext>
            </a:extLst>
          </p:cNvPr>
          <p:cNvPicPr>
            <a:picLocks noChangeAspect="1"/>
          </p:cNvPicPr>
          <p:nvPr/>
        </p:nvPicPr>
        <p:blipFill>
          <a:blip r:embed="rId2"/>
          <a:stretch>
            <a:fillRect/>
          </a:stretch>
        </p:blipFill>
        <p:spPr>
          <a:xfrm>
            <a:off x="477513" y="774727"/>
            <a:ext cx="1561118" cy="1547813"/>
          </a:xfrm>
          <a:prstGeom prst="rect">
            <a:avLst/>
          </a:prstGeom>
        </p:spPr>
      </p:pic>
      <p:sp>
        <p:nvSpPr>
          <p:cNvPr id="2" name="Titre 1">
            <a:extLst>
              <a:ext uri="{FF2B5EF4-FFF2-40B4-BE49-F238E27FC236}">
                <a16:creationId xmlns:a16="http://schemas.microsoft.com/office/drawing/2014/main" id="{4352173A-9ACB-4E1E-A141-FB11BCDE9B0D}"/>
              </a:ext>
            </a:extLst>
          </p:cNvPr>
          <p:cNvSpPr>
            <a:spLocks noGrp="1"/>
          </p:cNvSpPr>
          <p:nvPr>
            <p:ph type="title"/>
          </p:nvPr>
        </p:nvSpPr>
        <p:spPr>
          <a:xfrm>
            <a:off x="2365890" y="271673"/>
            <a:ext cx="7729728" cy="450222"/>
          </a:xfrm>
        </p:spPr>
        <p:txBody>
          <a:bodyPr>
            <a:normAutofit fontScale="90000"/>
          </a:bodyPr>
          <a:lstStyle/>
          <a:p>
            <a:r>
              <a:rPr lang="fr-FR" dirty="0" err="1"/>
              <a:t>Temperature</a:t>
            </a:r>
            <a:r>
              <a:rPr lang="fr-FR" dirty="0"/>
              <a:t> profiles </a:t>
            </a:r>
            <a:r>
              <a:rPr lang="fr-FR" dirty="0" err="1"/>
              <a:t>during</a:t>
            </a:r>
            <a:r>
              <a:rPr lang="fr-FR" dirty="0"/>
              <a:t> </a:t>
            </a:r>
            <a:r>
              <a:rPr lang="fr-FR" dirty="0" err="1"/>
              <a:t>mining</a:t>
            </a:r>
            <a:endParaRPr lang="en-GB" dirty="0"/>
          </a:p>
        </p:txBody>
      </p:sp>
      <p:sp>
        <p:nvSpPr>
          <p:cNvPr id="4" name="Espace réservé du numéro de diapositive 3">
            <a:extLst>
              <a:ext uri="{FF2B5EF4-FFF2-40B4-BE49-F238E27FC236}">
                <a16:creationId xmlns:a16="http://schemas.microsoft.com/office/drawing/2014/main" id="{1981020A-13EB-4709-92E8-F3297067166F}"/>
              </a:ext>
            </a:extLst>
          </p:cNvPr>
          <p:cNvSpPr>
            <a:spLocks noGrp="1"/>
          </p:cNvSpPr>
          <p:nvPr>
            <p:ph type="sldNum" sz="quarter" idx="12"/>
          </p:nvPr>
        </p:nvSpPr>
        <p:spPr/>
        <p:txBody>
          <a:bodyPr/>
          <a:lstStyle/>
          <a:p>
            <a:fld id="{8A7A6979-0714-4377-B894-6BE4C2D6E202}" type="slidenum">
              <a:rPr lang="en-US" smtClean="0"/>
              <a:pPr/>
              <a:t>27</a:t>
            </a:fld>
            <a:endParaRPr lang="en-US" dirty="0"/>
          </a:p>
        </p:txBody>
      </p:sp>
      <p:pic>
        <p:nvPicPr>
          <p:cNvPr id="6" name="Image 5">
            <a:extLst>
              <a:ext uri="{FF2B5EF4-FFF2-40B4-BE49-F238E27FC236}">
                <a16:creationId xmlns:a16="http://schemas.microsoft.com/office/drawing/2014/main" id="{8638ED02-33E6-43F5-BA57-B82ADE9F055B}"/>
              </a:ext>
            </a:extLst>
          </p:cNvPr>
          <p:cNvPicPr>
            <a:picLocks noChangeAspect="1"/>
          </p:cNvPicPr>
          <p:nvPr/>
        </p:nvPicPr>
        <p:blipFill rotWithShape="1">
          <a:blip r:embed="rId3"/>
          <a:srcRect b="3878"/>
          <a:stretch/>
        </p:blipFill>
        <p:spPr>
          <a:xfrm>
            <a:off x="340026" y="2623255"/>
            <a:ext cx="2200944" cy="849589"/>
          </a:xfrm>
          <a:prstGeom prst="rect">
            <a:avLst/>
          </a:prstGeom>
        </p:spPr>
      </p:pic>
      <p:pic>
        <p:nvPicPr>
          <p:cNvPr id="7" name="Image 6">
            <a:extLst>
              <a:ext uri="{FF2B5EF4-FFF2-40B4-BE49-F238E27FC236}">
                <a16:creationId xmlns:a16="http://schemas.microsoft.com/office/drawing/2014/main" id="{398DA13C-D938-41B8-9378-9472AE7E5ED2}"/>
              </a:ext>
            </a:extLst>
          </p:cNvPr>
          <p:cNvPicPr>
            <a:picLocks noChangeAspect="1"/>
          </p:cNvPicPr>
          <p:nvPr/>
        </p:nvPicPr>
        <p:blipFill>
          <a:blip r:embed="rId4"/>
          <a:stretch>
            <a:fillRect/>
          </a:stretch>
        </p:blipFill>
        <p:spPr>
          <a:xfrm>
            <a:off x="328543" y="3578260"/>
            <a:ext cx="2200944" cy="857699"/>
          </a:xfrm>
          <a:prstGeom prst="rect">
            <a:avLst/>
          </a:prstGeom>
        </p:spPr>
      </p:pic>
      <p:pic>
        <p:nvPicPr>
          <p:cNvPr id="8" name="Image 7">
            <a:extLst>
              <a:ext uri="{FF2B5EF4-FFF2-40B4-BE49-F238E27FC236}">
                <a16:creationId xmlns:a16="http://schemas.microsoft.com/office/drawing/2014/main" id="{BC3A6C2C-25AD-4569-8C89-300BA7B1CEC7}"/>
              </a:ext>
            </a:extLst>
          </p:cNvPr>
          <p:cNvPicPr>
            <a:picLocks noChangeAspect="1"/>
          </p:cNvPicPr>
          <p:nvPr/>
        </p:nvPicPr>
        <p:blipFill>
          <a:blip r:embed="rId5"/>
          <a:stretch>
            <a:fillRect/>
          </a:stretch>
        </p:blipFill>
        <p:spPr>
          <a:xfrm>
            <a:off x="3195488" y="853244"/>
            <a:ext cx="1514475" cy="1547812"/>
          </a:xfrm>
          <a:prstGeom prst="rect">
            <a:avLst/>
          </a:prstGeom>
        </p:spPr>
      </p:pic>
      <p:pic>
        <p:nvPicPr>
          <p:cNvPr id="9" name="Image 8">
            <a:extLst>
              <a:ext uri="{FF2B5EF4-FFF2-40B4-BE49-F238E27FC236}">
                <a16:creationId xmlns:a16="http://schemas.microsoft.com/office/drawing/2014/main" id="{8A4BCCBB-B897-4D18-97B5-EDEC12CCB4FC}"/>
              </a:ext>
            </a:extLst>
          </p:cNvPr>
          <p:cNvPicPr>
            <a:picLocks noChangeAspect="1"/>
          </p:cNvPicPr>
          <p:nvPr/>
        </p:nvPicPr>
        <p:blipFill>
          <a:blip r:embed="rId6"/>
          <a:stretch>
            <a:fillRect/>
          </a:stretch>
        </p:blipFill>
        <p:spPr>
          <a:xfrm>
            <a:off x="2819951" y="2594472"/>
            <a:ext cx="2101625" cy="878372"/>
          </a:xfrm>
          <a:prstGeom prst="rect">
            <a:avLst/>
          </a:prstGeom>
        </p:spPr>
      </p:pic>
      <p:pic>
        <p:nvPicPr>
          <p:cNvPr id="10" name="Image 9">
            <a:extLst>
              <a:ext uri="{FF2B5EF4-FFF2-40B4-BE49-F238E27FC236}">
                <a16:creationId xmlns:a16="http://schemas.microsoft.com/office/drawing/2014/main" id="{8F05CD70-C253-4D88-844E-95D8AC06965A}"/>
              </a:ext>
            </a:extLst>
          </p:cNvPr>
          <p:cNvPicPr>
            <a:picLocks noChangeAspect="1"/>
          </p:cNvPicPr>
          <p:nvPr/>
        </p:nvPicPr>
        <p:blipFill>
          <a:blip r:embed="rId7"/>
          <a:stretch>
            <a:fillRect/>
          </a:stretch>
        </p:blipFill>
        <p:spPr>
          <a:xfrm>
            <a:off x="2819950" y="3605252"/>
            <a:ext cx="2101626" cy="865531"/>
          </a:xfrm>
          <a:prstGeom prst="rect">
            <a:avLst/>
          </a:prstGeom>
        </p:spPr>
      </p:pic>
      <p:pic>
        <p:nvPicPr>
          <p:cNvPr id="11" name="Image 10">
            <a:extLst>
              <a:ext uri="{FF2B5EF4-FFF2-40B4-BE49-F238E27FC236}">
                <a16:creationId xmlns:a16="http://schemas.microsoft.com/office/drawing/2014/main" id="{00ECD66C-B9D0-4C3A-A09E-247C4954D4C9}"/>
              </a:ext>
            </a:extLst>
          </p:cNvPr>
          <p:cNvPicPr>
            <a:picLocks noChangeAspect="1"/>
          </p:cNvPicPr>
          <p:nvPr/>
        </p:nvPicPr>
        <p:blipFill rotWithShape="1">
          <a:blip r:embed="rId8"/>
          <a:srcRect b="3320"/>
          <a:stretch/>
        </p:blipFill>
        <p:spPr>
          <a:xfrm>
            <a:off x="5850195" y="821235"/>
            <a:ext cx="1452813" cy="1547814"/>
          </a:xfrm>
          <a:prstGeom prst="rect">
            <a:avLst/>
          </a:prstGeom>
        </p:spPr>
      </p:pic>
      <p:pic>
        <p:nvPicPr>
          <p:cNvPr id="12" name="Image 11">
            <a:extLst>
              <a:ext uri="{FF2B5EF4-FFF2-40B4-BE49-F238E27FC236}">
                <a16:creationId xmlns:a16="http://schemas.microsoft.com/office/drawing/2014/main" id="{10F88EA4-1E40-42CC-ACC3-0184B4DFFC96}"/>
              </a:ext>
            </a:extLst>
          </p:cNvPr>
          <p:cNvPicPr>
            <a:picLocks noChangeAspect="1"/>
          </p:cNvPicPr>
          <p:nvPr/>
        </p:nvPicPr>
        <p:blipFill>
          <a:blip r:embed="rId9"/>
          <a:stretch>
            <a:fillRect/>
          </a:stretch>
        </p:blipFill>
        <p:spPr>
          <a:xfrm>
            <a:off x="5379058" y="2580100"/>
            <a:ext cx="2342256" cy="907310"/>
          </a:xfrm>
          <a:prstGeom prst="rect">
            <a:avLst/>
          </a:prstGeom>
        </p:spPr>
      </p:pic>
      <p:pic>
        <p:nvPicPr>
          <p:cNvPr id="13" name="Image 12">
            <a:extLst>
              <a:ext uri="{FF2B5EF4-FFF2-40B4-BE49-F238E27FC236}">
                <a16:creationId xmlns:a16="http://schemas.microsoft.com/office/drawing/2014/main" id="{B22F25DC-E0C8-4A82-95B7-87854ED8AD3D}"/>
              </a:ext>
            </a:extLst>
          </p:cNvPr>
          <p:cNvPicPr>
            <a:picLocks noChangeAspect="1"/>
          </p:cNvPicPr>
          <p:nvPr/>
        </p:nvPicPr>
        <p:blipFill>
          <a:blip r:embed="rId10"/>
          <a:stretch>
            <a:fillRect/>
          </a:stretch>
        </p:blipFill>
        <p:spPr>
          <a:xfrm>
            <a:off x="5379058" y="3589618"/>
            <a:ext cx="2342256" cy="896797"/>
          </a:xfrm>
          <a:prstGeom prst="rect">
            <a:avLst/>
          </a:prstGeom>
        </p:spPr>
      </p:pic>
      <p:pic>
        <p:nvPicPr>
          <p:cNvPr id="14" name="Image 13">
            <a:extLst>
              <a:ext uri="{FF2B5EF4-FFF2-40B4-BE49-F238E27FC236}">
                <a16:creationId xmlns:a16="http://schemas.microsoft.com/office/drawing/2014/main" id="{F713F915-27D6-4019-952A-10A3FD141B20}"/>
              </a:ext>
            </a:extLst>
          </p:cNvPr>
          <p:cNvPicPr>
            <a:picLocks noChangeAspect="1"/>
          </p:cNvPicPr>
          <p:nvPr/>
        </p:nvPicPr>
        <p:blipFill>
          <a:blip r:embed="rId11"/>
          <a:stretch>
            <a:fillRect/>
          </a:stretch>
        </p:blipFill>
        <p:spPr>
          <a:xfrm>
            <a:off x="8002679" y="2580100"/>
            <a:ext cx="2219839" cy="943362"/>
          </a:xfrm>
          <a:prstGeom prst="rect">
            <a:avLst/>
          </a:prstGeom>
        </p:spPr>
      </p:pic>
      <p:pic>
        <p:nvPicPr>
          <p:cNvPr id="15" name="Image 14">
            <a:extLst>
              <a:ext uri="{FF2B5EF4-FFF2-40B4-BE49-F238E27FC236}">
                <a16:creationId xmlns:a16="http://schemas.microsoft.com/office/drawing/2014/main" id="{76030FA2-403E-4053-8BE7-FD092BCA1694}"/>
              </a:ext>
            </a:extLst>
          </p:cNvPr>
          <p:cNvPicPr>
            <a:picLocks noChangeAspect="1"/>
          </p:cNvPicPr>
          <p:nvPr/>
        </p:nvPicPr>
        <p:blipFill>
          <a:blip r:embed="rId12"/>
          <a:stretch>
            <a:fillRect/>
          </a:stretch>
        </p:blipFill>
        <p:spPr>
          <a:xfrm>
            <a:off x="8002679" y="3605252"/>
            <a:ext cx="2219839" cy="944969"/>
          </a:xfrm>
          <a:prstGeom prst="rect">
            <a:avLst/>
          </a:prstGeom>
        </p:spPr>
      </p:pic>
      <p:pic>
        <p:nvPicPr>
          <p:cNvPr id="16" name="Image 15">
            <a:extLst>
              <a:ext uri="{FF2B5EF4-FFF2-40B4-BE49-F238E27FC236}">
                <a16:creationId xmlns:a16="http://schemas.microsoft.com/office/drawing/2014/main" id="{47F1BA91-B161-4C26-A6B0-1054C02D7722}"/>
              </a:ext>
            </a:extLst>
          </p:cNvPr>
          <p:cNvPicPr>
            <a:picLocks noChangeAspect="1"/>
          </p:cNvPicPr>
          <p:nvPr/>
        </p:nvPicPr>
        <p:blipFill>
          <a:blip r:embed="rId13"/>
          <a:stretch>
            <a:fillRect/>
          </a:stretch>
        </p:blipFill>
        <p:spPr>
          <a:xfrm>
            <a:off x="8329166" y="853244"/>
            <a:ext cx="1566863" cy="1533525"/>
          </a:xfrm>
          <a:prstGeom prst="rect">
            <a:avLst/>
          </a:prstGeom>
        </p:spPr>
      </p:pic>
      <p:pic>
        <p:nvPicPr>
          <p:cNvPr id="17" name="Image 16">
            <a:extLst>
              <a:ext uri="{FF2B5EF4-FFF2-40B4-BE49-F238E27FC236}">
                <a16:creationId xmlns:a16="http://schemas.microsoft.com/office/drawing/2014/main" id="{1931631F-588F-4888-9180-884976F96589}"/>
              </a:ext>
            </a:extLst>
          </p:cNvPr>
          <p:cNvPicPr>
            <a:picLocks noChangeAspect="1"/>
          </p:cNvPicPr>
          <p:nvPr/>
        </p:nvPicPr>
        <p:blipFill>
          <a:blip r:embed="rId14"/>
          <a:stretch>
            <a:fillRect/>
          </a:stretch>
        </p:blipFill>
        <p:spPr>
          <a:xfrm>
            <a:off x="2066741" y="4603191"/>
            <a:ext cx="2854835" cy="1143645"/>
          </a:xfrm>
          <a:prstGeom prst="rect">
            <a:avLst/>
          </a:prstGeom>
        </p:spPr>
      </p:pic>
      <p:pic>
        <p:nvPicPr>
          <p:cNvPr id="18" name="Image 17">
            <a:extLst>
              <a:ext uri="{FF2B5EF4-FFF2-40B4-BE49-F238E27FC236}">
                <a16:creationId xmlns:a16="http://schemas.microsoft.com/office/drawing/2014/main" id="{A8F3D2FD-A164-4197-ABDB-6176751A9521}"/>
              </a:ext>
            </a:extLst>
          </p:cNvPr>
          <p:cNvPicPr>
            <a:picLocks noChangeAspect="1"/>
          </p:cNvPicPr>
          <p:nvPr/>
        </p:nvPicPr>
        <p:blipFill>
          <a:blip r:embed="rId15"/>
          <a:stretch>
            <a:fillRect/>
          </a:stretch>
        </p:blipFill>
        <p:spPr>
          <a:xfrm>
            <a:off x="2066741" y="5681190"/>
            <a:ext cx="2781672" cy="1124387"/>
          </a:xfrm>
          <a:prstGeom prst="rect">
            <a:avLst/>
          </a:prstGeom>
        </p:spPr>
      </p:pic>
      <p:pic>
        <p:nvPicPr>
          <p:cNvPr id="19" name="Image 18">
            <a:extLst>
              <a:ext uri="{FF2B5EF4-FFF2-40B4-BE49-F238E27FC236}">
                <a16:creationId xmlns:a16="http://schemas.microsoft.com/office/drawing/2014/main" id="{6DCB88C6-E18A-4CED-9AE7-DBDFEEDE0547}"/>
              </a:ext>
            </a:extLst>
          </p:cNvPr>
          <p:cNvPicPr>
            <a:picLocks noChangeAspect="1"/>
          </p:cNvPicPr>
          <p:nvPr/>
        </p:nvPicPr>
        <p:blipFill>
          <a:blip r:embed="rId16"/>
          <a:stretch>
            <a:fillRect/>
          </a:stretch>
        </p:blipFill>
        <p:spPr>
          <a:xfrm>
            <a:off x="239948" y="4961580"/>
            <a:ext cx="1448023" cy="1439220"/>
          </a:xfrm>
          <a:prstGeom prst="rect">
            <a:avLst/>
          </a:prstGeom>
        </p:spPr>
      </p:pic>
      <p:pic>
        <p:nvPicPr>
          <p:cNvPr id="20" name="Image 19">
            <a:extLst>
              <a:ext uri="{FF2B5EF4-FFF2-40B4-BE49-F238E27FC236}">
                <a16:creationId xmlns:a16="http://schemas.microsoft.com/office/drawing/2014/main" id="{0940B288-CF78-4C2D-BCF9-B26E82C0A16F}"/>
              </a:ext>
            </a:extLst>
          </p:cNvPr>
          <p:cNvPicPr>
            <a:picLocks noChangeAspect="1"/>
          </p:cNvPicPr>
          <p:nvPr/>
        </p:nvPicPr>
        <p:blipFill>
          <a:blip r:embed="rId17"/>
          <a:stretch>
            <a:fillRect/>
          </a:stretch>
        </p:blipFill>
        <p:spPr>
          <a:xfrm>
            <a:off x="5195053" y="4932608"/>
            <a:ext cx="1407878" cy="1522888"/>
          </a:xfrm>
          <a:prstGeom prst="rect">
            <a:avLst/>
          </a:prstGeom>
        </p:spPr>
      </p:pic>
      <p:pic>
        <p:nvPicPr>
          <p:cNvPr id="22" name="Image 21">
            <a:extLst>
              <a:ext uri="{FF2B5EF4-FFF2-40B4-BE49-F238E27FC236}">
                <a16:creationId xmlns:a16="http://schemas.microsoft.com/office/drawing/2014/main" id="{FEF14D7F-590A-4D43-AA29-A3E41828E985}"/>
              </a:ext>
            </a:extLst>
          </p:cNvPr>
          <p:cNvPicPr>
            <a:picLocks noChangeAspect="1"/>
          </p:cNvPicPr>
          <p:nvPr/>
        </p:nvPicPr>
        <p:blipFill>
          <a:blip r:embed="rId18"/>
          <a:stretch>
            <a:fillRect/>
          </a:stretch>
        </p:blipFill>
        <p:spPr>
          <a:xfrm>
            <a:off x="6949571" y="5720539"/>
            <a:ext cx="2608315" cy="1085038"/>
          </a:xfrm>
          <a:prstGeom prst="rect">
            <a:avLst/>
          </a:prstGeom>
        </p:spPr>
      </p:pic>
      <p:pic>
        <p:nvPicPr>
          <p:cNvPr id="23" name="Image 22">
            <a:extLst>
              <a:ext uri="{FF2B5EF4-FFF2-40B4-BE49-F238E27FC236}">
                <a16:creationId xmlns:a16="http://schemas.microsoft.com/office/drawing/2014/main" id="{E69942AF-7503-4516-BE96-475F966A3AF4}"/>
              </a:ext>
            </a:extLst>
          </p:cNvPr>
          <p:cNvPicPr>
            <a:picLocks noChangeAspect="1"/>
          </p:cNvPicPr>
          <p:nvPr/>
        </p:nvPicPr>
        <p:blipFill>
          <a:blip r:embed="rId19"/>
          <a:stretch>
            <a:fillRect/>
          </a:stretch>
        </p:blipFill>
        <p:spPr>
          <a:xfrm>
            <a:off x="6949571" y="4692697"/>
            <a:ext cx="2608315" cy="1027842"/>
          </a:xfrm>
          <a:prstGeom prst="rect">
            <a:avLst/>
          </a:prstGeom>
        </p:spPr>
      </p:pic>
    </p:spTree>
    <p:extLst>
      <p:ext uri="{BB962C8B-B14F-4D97-AF65-F5344CB8AC3E}">
        <p14:creationId xmlns:p14="http://schemas.microsoft.com/office/powerpoint/2010/main" val="2540848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52173A-9ACB-4E1E-A141-FB11BCDE9B0D}"/>
              </a:ext>
            </a:extLst>
          </p:cNvPr>
          <p:cNvSpPr>
            <a:spLocks noGrp="1"/>
          </p:cNvSpPr>
          <p:nvPr>
            <p:ph type="title"/>
          </p:nvPr>
        </p:nvSpPr>
        <p:spPr>
          <a:xfrm>
            <a:off x="1280160" y="271673"/>
            <a:ext cx="9844522" cy="450222"/>
          </a:xfrm>
        </p:spPr>
        <p:txBody>
          <a:bodyPr>
            <a:normAutofit fontScale="90000"/>
          </a:bodyPr>
          <a:lstStyle/>
          <a:p>
            <a:r>
              <a:rPr lang="fr-FR" dirty="0" err="1"/>
              <a:t>Temperature</a:t>
            </a:r>
            <a:r>
              <a:rPr lang="fr-FR" dirty="0"/>
              <a:t> profiles </a:t>
            </a:r>
            <a:r>
              <a:rPr lang="fr-FR" dirty="0" err="1"/>
              <a:t>during</a:t>
            </a:r>
            <a:r>
              <a:rPr lang="fr-FR" dirty="0"/>
              <a:t> production</a:t>
            </a:r>
            <a:endParaRPr lang="en-GB" dirty="0"/>
          </a:p>
        </p:txBody>
      </p:sp>
      <p:sp>
        <p:nvSpPr>
          <p:cNvPr id="4" name="Espace réservé du numéro de diapositive 3">
            <a:extLst>
              <a:ext uri="{FF2B5EF4-FFF2-40B4-BE49-F238E27FC236}">
                <a16:creationId xmlns:a16="http://schemas.microsoft.com/office/drawing/2014/main" id="{1981020A-13EB-4709-92E8-F3297067166F}"/>
              </a:ext>
            </a:extLst>
          </p:cNvPr>
          <p:cNvSpPr>
            <a:spLocks noGrp="1"/>
          </p:cNvSpPr>
          <p:nvPr>
            <p:ph type="sldNum" sz="quarter" idx="12"/>
          </p:nvPr>
        </p:nvSpPr>
        <p:spPr/>
        <p:txBody>
          <a:bodyPr/>
          <a:lstStyle/>
          <a:p>
            <a:fld id="{8A7A6979-0714-4377-B894-6BE4C2D6E202}" type="slidenum">
              <a:rPr lang="en-US" smtClean="0"/>
              <a:pPr/>
              <a:t>28</a:t>
            </a:fld>
            <a:endParaRPr lang="en-US" dirty="0"/>
          </a:p>
        </p:txBody>
      </p:sp>
      <p:pic>
        <p:nvPicPr>
          <p:cNvPr id="3" name="Image 2">
            <a:extLst>
              <a:ext uri="{FF2B5EF4-FFF2-40B4-BE49-F238E27FC236}">
                <a16:creationId xmlns:a16="http://schemas.microsoft.com/office/drawing/2014/main" id="{94579A27-F689-4E88-B72F-67122C8C7518}"/>
              </a:ext>
            </a:extLst>
          </p:cNvPr>
          <p:cNvPicPr>
            <a:picLocks noChangeAspect="1"/>
          </p:cNvPicPr>
          <p:nvPr/>
        </p:nvPicPr>
        <p:blipFill>
          <a:blip r:embed="rId2"/>
          <a:stretch>
            <a:fillRect/>
          </a:stretch>
        </p:blipFill>
        <p:spPr>
          <a:xfrm>
            <a:off x="0" y="1420635"/>
            <a:ext cx="5922963" cy="3457117"/>
          </a:xfrm>
          <a:prstGeom prst="rect">
            <a:avLst/>
          </a:prstGeom>
        </p:spPr>
      </p:pic>
      <p:pic>
        <p:nvPicPr>
          <p:cNvPr id="21" name="Image 20">
            <a:extLst>
              <a:ext uri="{FF2B5EF4-FFF2-40B4-BE49-F238E27FC236}">
                <a16:creationId xmlns:a16="http://schemas.microsoft.com/office/drawing/2014/main" id="{DA0DF544-E510-43DA-8B62-D6166655D349}"/>
              </a:ext>
            </a:extLst>
          </p:cNvPr>
          <p:cNvPicPr>
            <a:picLocks noChangeAspect="1"/>
          </p:cNvPicPr>
          <p:nvPr/>
        </p:nvPicPr>
        <p:blipFill>
          <a:blip r:embed="rId3"/>
          <a:stretch>
            <a:fillRect/>
          </a:stretch>
        </p:blipFill>
        <p:spPr>
          <a:xfrm>
            <a:off x="6197972" y="1420635"/>
            <a:ext cx="5994028" cy="3457116"/>
          </a:xfrm>
          <a:prstGeom prst="rect">
            <a:avLst/>
          </a:prstGeom>
        </p:spPr>
      </p:pic>
      <p:sp>
        <p:nvSpPr>
          <p:cNvPr id="24" name="Rectangle 23">
            <a:extLst>
              <a:ext uri="{FF2B5EF4-FFF2-40B4-BE49-F238E27FC236}">
                <a16:creationId xmlns:a16="http://schemas.microsoft.com/office/drawing/2014/main" id="{83521723-5ADC-4D94-AA68-EB4D46470533}"/>
              </a:ext>
            </a:extLst>
          </p:cNvPr>
          <p:cNvSpPr/>
          <p:nvPr/>
        </p:nvSpPr>
        <p:spPr>
          <a:xfrm>
            <a:off x="6473920" y="1476494"/>
            <a:ext cx="1093569" cy="369332"/>
          </a:xfrm>
          <a:prstGeom prst="rect">
            <a:avLst/>
          </a:prstGeom>
        </p:spPr>
        <p:txBody>
          <a:bodyPr wrap="none">
            <a:spAutoFit/>
          </a:bodyPr>
          <a:lstStyle/>
          <a:p>
            <a:r>
              <a:rPr lang="en-GB" dirty="0"/>
              <a:t>Q=4.0e-6</a:t>
            </a:r>
          </a:p>
        </p:txBody>
      </p:sp>
      <p:sp>
        <p:nvSpPr>
          <p:cNvPr id="25" name="Rectangle 24">
            <a:extLst>
              <a:ext uri="{FF2B5EF4-FFF2-40B4-BE49-F238E27FC236}">
                <a16:creationId xmlns:a16="http://schemas.microsoft.com/office/drawing/2014/main" id="{B397D684-B3EF-4357-880A-964FD45E78DF}"/>
              </a:ext>
            </a:extLst>
          </p:cNvPr>
          <p:cNvSpPr/>
          <p:nvPr/>
        </p:nvSpPr>
        <p:spPr>
          <a:xfrm>
            <a:off x="9332960" y="1451115"/>
            <a:ext cx="603050" cy="369332"/>
          </a:xfrm>
          <a:prstGeom prst="rect">
            <a:avLst/>
          </a:prstGeom>
        </p:spPr>
        <p:txBody>
          <a:bodyPr wrap="none">
            <a:spAutoFit/>
          </a:bodyPr>
          <a:lstStyle/>
          <a:p>
            <a:r>
              <a:rPr lang="en-GB" dirty="0"/>
              <a:t>H=0</a:t>
            </a:r>
          </a:p>
        </p:txBody>
      </p:sp>
    </p:spTree>
    <p:extLst>
      <p:ext uri="{BB962C8B-B14F-4D97-AF65-F5344CB8AC3E}">
        <p14:creationId xmlns:p14="http://schemas.microsoft.com/office/powerpoint/2010/main" val="1263971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Proposed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4718" y="2726662"/>
            <a:ext cx="4395597" cy="2475191"/>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012" y="1767657"/>
            <a:ext cx="5746837" cy="3803534"/>
          </a:xfrm>
          <a:prstGeom prst="rect">
            <a:avLst/>
          </a:prstGeom>
        </p:spPr>
      </p:pic>
      <p:sp>
        <p:nvSpPr>
          <p:cNvPr id="13" name="Rectangle 12"/>
          <p:cNvSpPr/>
          <p:nvPr/>
        </p:nvSpPr>
        <p:spPr>
          <a:xfrm>
            <a:off x="272384" y="957943"/>
            <a:ext cx="7355050" cy="523220"/>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H2 -</a:t>
            </a:r>
            <a:r>
              <a:rPr lang="en-GB" sz="1400" b="1" dirty="0">
                <a:latin typeface="Calibri" panose="020F0502020204030204" pitchFamily="34" charset="0"/>
                <a:cs typeface="Calibri" panose="020F0502020204030204" pitchFamily="34" charset="0"/>
              </a:rPr>
              <a:t> </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The </a:t>
            </a:r>
            <a:r>
              <a:rPr lang="en-GB" sz="1400" b="1" dirty="0">
                <a:latin typeface="Calibri" panose="020F0502020204030204" pitchFamily="34" charset="0"/>
                <a:cs typeface="Calibri" panose="020F0502020204030204" pitchFamily="34" charset="0"/>
              </a:rPr>
              <a:t>lateral</a:t>
            </a:r>
            <a:r>
              <a:rPr lang="en-GB" sz="1400" dirty="0">
                <a:latin typeface="Calibri" panose="020F0502020204030204" pitchFamily="34" charset="0"/>
                <a:cs typeface="Calibri" panose="020F0502020204030204" pitchFamily="34" charset="0"/>
              </a:rPr>
              <a:t> extent, volume and interconnectivity of the roadway network is a key control on the overall heat capacity of the mine (i.e. heat depletion rate).</a:t>
            </a:r>
          </a:p>
        </p:txBody>
      </p:sp>
      <p:sp>
        <p:nvSpPr>
          <p:cNvPr id="3" name="Espace réservé du numéro de diapositive 2">
            <a:extLst>
              <a:ext uri="{FF2B5EF4-FFF2-40B4-BE49-F238E27FC236}">
                <a16:creationId xmlns:a16="http://schemas.microsoft.com/office/drawing/2014/main" id="{5FB37D0A-1394-403E-99AB-2065EE6D3FC3}"/>
              </a:ext>
            </a:extLst>
          </p:cNvPr>
          <p:cNvSpPr>
            <a:spLocks noGrp="1"/>
          </p:cNvSpPr>
          <p:nvPr>
            <p:ph type="sldNum" sz="quarter" idx="12"/>
          </p:nvPr>
        </p:nvSpPr>
        <p:spPr/>
        <p:txBody>
          <a:bodyPr/>
          <a:lstStyle/>
          <a:p>
            <a:fld id="{8A7A6979-0714-4377-B894-6BE4C2D6E202}" type="slidenum">
              <a:rPr lang="en-US" smtClean="0"/>
              <a:pPr/>
              <a:t>29</a:t>
            </a:fld>
            <a:endParaRPr lang="en-US" dirty="0"/>
          </a:p>
        </p:txBody>
      </p:sp>
    </p:spTree>
    <p:extLst>
      <p:ext uri="{BB962C8B-B14F-4D97-AF65-F5344CB8AC3E}">
        <p14:creationId xmlns:p14="http://schemas.microsoft.com/office/powerpoint/2010/main" val="2202891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12409213"/>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t="1873" r="54301" b="1988"/>
          <a:stretch/>
        </p:blipFill>
        <p:spPr>
          <a:xfrm>
            <a:off x="7693795" y="401053"/>
            <a:ext cx="4343784" cy="6462218"/>
          </a:xfrm>
          <a:prstGeom prst="rect">
            <a:avLst/>
          </a:prstGeom>
        </p:spPr>
      </p:pic>
      <p:sp>
        <p:nvSpPr>
          <p:cNvPr id="17" name="Rectangle 16">
            <a:extLst>
              <a:ext uri="{FF2B5EF4-FFF2-40B4-BE49-F238E27FC236}">
                <a16:creationId xmlns:a16="http://schemas.microsoft.com/office/drawing/2014/main" id="{971BD666-CDF0-48C9-8351-118355E6D214}"/>
              </a:ext>
            </a:extLst>
          </p:cNvPr>
          <p:cNvSpPr/>
          <p:nvPr/>
        </p:nvSpPr>
        <p:spPr>
          <a:xfrm>
            <a:off x="892064" y="4311827"/>
            <a:ext cx="5907735" cy="2232662"/>
          </a:xfrm>
          <a:prstGeom prst="rect">
            <a:avLst/>
          </a:prstGeom>
        </p:spPr>
        <p:txBody>
          <a:bodyPr wrap="square">
            <a:spAutoFit/>
          </a:bodyPr>
          <a:lstStyle/>
          <a:p>
            <a:pPr algn="ctr">
              <a:lnSpc>
                <a:spcPct val="107000"/>
              </a:lnSpc>
              <a:spcAft>
                <a:spcPts val="800"/>
              </a:spcAft>
            </a:pPr>
            <a:r>
              <a:rPr lang="en-GB" sz="1600" i="1" dirty="0">
                <a:latin typeface="Calibri" panose="020F0502020204030204" pitchFamily="34" charset="0"/>
                <a:ea typeface="Times New Roman" panose="02020603050405020304" pitchFamily="18" charset="0"/>
                <a:cs typeface="Calibri" panose="020F0502020204030204" pitchFamily="34" charset="0"/>
              </a:rPr>
              <a:t>Why do different mines have different temperatures?</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RQ1 - What are the key </a:t>
            </a:r>
            <a:r>
              <a:rPr lang="en-GB" sz="1600" b="1" dirty="0">
                <a:latin typeface="Calibri" panose="020F0502020204030204" pitchFamily="34" charset="0"/>
                <a:ea typeface="Calibri" panose="020F0502020204030204" pitchFamily="34" charset="0"/>
                <a:cs typeface="Calibri" panose="020F0502020204030204" pitchFamily="34" charset="0"/>
              </a:rPr>
              <a:t>heat recharge mechanisms </a:t>
            </a:r>
            <a:r>
              <a:rPr lang="en-GB" sz="1600" dirty="0">
                <a:latin typeface="Calibri" panose="020F0502020204030204" pitchFamily="34" charset="0"/>
                <a:ea typeface="Calibri" panose="020F0502020204030204" pitchFamily="34" charset="0"/>
                <a:cs typeface="Calibri" panose="020F0502020204030204" pitchFamily="34" charset="0"/>
              </a:rPr>
              <a:t>and </a:t>
            </a:r>
            <a:r>
              <a:rPr lang="en-GB" sz="1600" b="1" dirty="0">
                <a:latin typeface="Calibri" panose="020F0502020204030204" pitchFamily="34" charset="0"/>
                <a:ea typeface="Calibri" panose="020F0502020204030204" pitchFamily="34" charset="0"/>
                <a:cs typeface="Calibri" panose="020F0502020204030204" pitchFamily="34" charset="0"/>
              </a:rPr>
              <a:t>heat sources </a:t>
            </a:r>
            <a:r>
              <a:rPr lang="en-GB" sz="1600" dirty="0">
                <a:latin typeface="Calibri" panose="020F0502020204030204" pitchFamily="34" charset="0"/>
                <a:ea typeface="Calibri" panose="020F0502020204030204" pitchFamily="34" charset="0"/>
                <a:cs typeface="Calibri" panose="020F0502020204030204" pitchFamily="34" charset="0"/>
              </a:rPr>
              <a:t>controlling the water temperature in flooded coal mines</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RQ2 - What is the impact </a:t>
            </a:r>
            <a:r>
              <a:rPr lang="en-GB" sz="1600" b="1" dirty="0">
                <a:latin typeface="Calibri" panose="020F0502020204030204" pitchFamily="34" charset="0"/>
                <a:ea typeface="Calibri" panose="020F0502020204030204" pitchFamily="34" charset="0"/>
                <a:cs typeface="Calibri" panose="020F0502020204030204" pitchFamily="34" charset="0"/>
              </a:rPr>
              <a:t>of past mining activities </a:t>
            </a:r>
            <a:r>
              <a:rPr lang="en-GB" sz="1600" dirty="0">
                <a:latin typeface="Calibri" panose="020F0502020204030204" pitchFamily="34" charset="0"/>
                <a:ea typeface="Calibri" panose="020F0502020204030204" pitchFamily="34" charset="0"/>
                <a:cs typeface="Calibri" panose="020F0502020204030204" pitchFamily="34" charset="0"/>
              </a:rPr>
              <a:t>on the thermal state and temperature distribution in mines?     </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RQ3 - What are the </a:t>
            </a:r>
            <a:r>
              <a:rPr lang="en-GB" sz="1600" b="1" dirty="0">
                <a:latin typeface="Calibri" panose="020F0502020204030204" pitchFamily="34" charset="0"/>
                <a:ea typeface="Calibri" panose="020F0502020204030204" pitchFamily="34" charset="0"/>
                <a:cs typeface="Calibri" panose="020F0502020204030204" pitchFamily="34" charset="0"/>
              </a:rPr>
              <a:t>key mine features impacting the heat exchange rate</a:t>
            </a:r>
            <a:r>
              <a:rPr lang="en-GB" sz="1600" dirty="0">
                <a:latin typeface="Calibri" panose="020F0502020204030204" pitchFamily="34" charset="0"/>
                <a:ea typeface="Calibri" panose="020F0502020204030204" pitchFamily="34" charset="0"/>
                <a:cs typeface="Calibri" panose="020F0502020204030204" pitchFamily="34" charset="0"/>
              </a:rPr>
              <a:t> at the scale of a mine?</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1">
            <a:extLst>
              <a:ext uri="{FF2B5EF4-FFF2-40B4-BE49-F238E27FC236}">
                <a16:creationId xmlns:a16="http://schemas.microsoft.com/office/drawing/2014/main" id="{5BF5F913-019B-4DCB-A1A7-DA231D126413}"/>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0256" t="11982" r="9333" b="9984"/>
          <a:stretch/>
        </p:blipFill>
        <p:spPr>
          <a:xfrm>
            <a:off x="780046" y="1132371"/>
            <a:ext cx="5827433" cy="2827604"/>
          </a:xfrm>
          <a:prstGeom prst="rect">
            <a:avLst/>
          </a:prstGeom>
        </p:spPr>
      </p:pic>
      <p:sp>
        <p:nvSpPr>
          <p:cNvPr id="19" name="Rectangle 18">
            <a:extLst>
              <a:ext uri="{FF2B5EF4-FFF2-40B4-BE49-F238E27FC236}">
                <a16:creationId xmlns:a16="http://schemas.microsoft.com/office/drawing/2014/main" id="{2C4AAE69-4BB9-43BE-A4B3-F3069354632D}"/>
              </a:ext>
            </a:extLst>
          </p:cNvPr>
          <p:cNvSpPr/>
          <p:nvPr/>
        </p:nvSpPr>
        <p:spPr>
          <a:xfrm>
            <a:off x="892064" y="813603"/>
            <a:ext cx="5907735" cy="355803"/>
          </a:xfrm>
          <a:prstGeom prst="rect">
            <a:avLst/>
          </a:prstGeom>
        </p:spPr>
        <p:txBody>
          <a:bodyPr wrap="square">
            <a:spAutoFit/>
          </a:bodyPr>
          <a:lstStyle/>
          <a:p>
            <a:pPr algn="ctr">
              <a:lnSpc>
                <a:spcPct val="107000"/>
              </a:lnSpc>
              <a:spcAft>
                <a:spcPts val="800"/>
              </a:spcAft>
            </a:pPr>
            <a:r>
              <a:rPr lang="en-US" sz="1600" i="1" dirty="0">
                <a:latin typeface="Times New Roman" panose="02020603050405020304" pitchFamily="18" charset="0"/>
                <a:ea typeface="Calibri" panose="020F0502020204030204" pitchFamily="34" charset="0"/>
              </a:rPr>
              <a:t>Bottom Hole temperature		Mine-water temperature</a:t>
            </a:r>
            <a:endParaRPr lang="en-GB" sz="2400" dirty="0">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AF0CAEA3-97AE-43D0-B6A0-0FF2369E58CD}"/>
              </a:ext>
            </a:extLst>
          </p:cNvPr>
          <p:cNvSpPr/>
          <p:nvPr/>
        </p:nvSpPr>
        <p:spPr>
          <a:xfrm>
            <a:off x="948616" y="3942010"/>
            <a:ext cx="5490291" cy="322845"/>
          </a:xfrm>
          <a:prstGeom prst="rect">
            <a:avLst/>
          </a:prstGeom>
        </p:spPr>
        <p:txBody>
          <a:bodyPr wrap="square">
            <a:spAutoFit/>
          </a:bodyPr>
          <a:lstStyle/>
          <a:p>
            <a:pPr algn="ctr">
              <a:lnSpc>
                <a:spcPct val="107000"/>
              </a:lnSpc>
              <a:spcAft>
                <a:spcPts val="800"/>
              </a:spcAft>
            </a:pPr>
            <a:r>
              <a:rPr lang="en-US" sz="1400" i="1" dirty="0">
                <a:latin typeface="Times New Roman" panose="02020603050405020304" pitchFamily="18" charset="0"/>
                <a:ea typeface="Calibri" panose="020F0502020204030204" pitchFamily="34" charset="0"/>
              </a:rPr>
              <a:t>Temperature				Temperature</a:t>
            </a:r>
            <a:endParaRPr lang="en-GB" sz="2000" dirty="0">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C811F780-838A-469F-A49D-539346B5B471}"/>
              </a:ext>
            </a:extLst>
          </p:cNvPr>
          <p:cNvSpPr/>
          <p:nvPr/>
        </p:nvSpPr>
        <p:spPr>
          <a:xfrm rot="16200000">
            <a:off x="-101807" y="2274547"/>
            <a:ext cx="1396371" cy="322845"/>
          </a:xfrm>
          <a:prstGeom prst="rect">
            <a:avLst/>
          </a:prstGeom>
        </p:spPr>
        <p:txBody>
          <a:bodyPr wrap="square">
            <a:spAutoFit/>
          </a:bodyPr>
          <a:lstStyle/>
          <a:p>
            <a:pPr algn="ctr">
              <a:lnSpc>
                <a:spcPct val="107000"/>
              </a:lnSpc>
              <a:spcAft>
                <a:spcPts val="800"/>
              </a:spcAft>
            </a:pPr>
            <a:r>
              <a:rPr lang="en-US" sz="1400" i="1" dirty="0">
                <a:latin typeface="Times New Roman" panose="02020603050405020304" pitchFamily="18" charset="0"/>
                <a:ea typeface="Calibri" panose="020F0502020204030204" pitchFamily="34" charset="0"/>
              </a:rPr>
              <a:t>Depth</a:t>
            </a:r>
            <a:endParaRPr lang="en-GB" sz="2000" dirty="0">
              <a:effectLst/>
              <a:latin typeface="Calibri" panose="020F0502020204030204" pitchFamily="34" charset="0"/>
              <a:ea typeface="Calibri" panose="020F0502020204030204" pitchFamily="34" charset="0"/>
            </a:endParaRPr>
          </a:p>
        </p:txBody>
      </p:sp>
      <p:sp>
        <p:nvSpPr>
          <p:cNvPr id="22" name="Rectangle 21">
            <a:extLst>
              <a:ext uri="{FF2B5EF4-FFF2-40B4-BE49-F238E27FC236}">
                <a16:creationId xmlns:a16="http://schemas.microsoft.com/office/drawing/2014/main" id="{5BD01052-BC77-4031-90CB-E957F481D317}"/>
              </a:ext>
            </a:extLst>
          </p:cNvPr>
          <p:cNvSpPr/>
          <p:nvPr/>
        </p:nvSpPr>
        <p:spPr>
          <a:xfrm>
            <a:off x="1723855" y="1300028"/>
            <a:ext cx="1877377" cy="388696"/>
          </a:xfrm>
          <a:prstGeom prst="rect">
            <a:avLst/>
          </a:prstGeom>
        </p:spPr>
        <p:txBody>
          <a:bodyPr wrap="square">
            <a:spAutoFit/>
          </a:bodyPr>
          <a:lstStyle/>
          <a:p>
            <a:pPr algn="ctr">
              <a:lnSpc>
                <a:spcPct val="107000"/>
              </a:lnSpc>
              <a:spcAft>
                <a:spcPts val="800"/>
              </a:spcAft>
            </a:pPr>
            <a:r>
              <a:rPr lang="en-US" i="1" dirty="0">
                <a:latin typeface="Times New Roman" panose="02020603050405020304" pitchFamily="18" charset="0"/>
                <a:ea typeface="Calibri" panose="020F0502020204030204" pitchFamily="34" charset="0"/>
              </a:rPr>
              <a:t>T= 8 + 0.03 z </a:t>
            </a:r>
            <a:endParaRPr lang="en-GB" sz="2800" dirty="0">
              <a:latin typeface="Calibri" panose="020F0502020204030204" pitchFamily="34" charset="0"/>
              <a:ea typeface="Calibri" panose="020F0502020204030204" pitchFamily="34" charset="0"/>
            </a:endParaRPr>
          </a:p>
        </p:txBody>
      </p:sp>
      <p:pic>
        <p:nvPicPr>
          <p:cNvPr id="23" name="Picture 2">
            <a:extLst>
              <a:ext uri="{FF2B5EF4-FFF2-40B4-BE49-F238E27FC236}">
                <a16:creationId xmlns:a16="http://schemas.microsoft.com/office/drawing/2014/main" id="{607EB5D4-D360-4A89-9213-32E9D10706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2139" y="767138"/>
            <a:ext cx="2624906" cy="10158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3">
            <a:extLst>
              <a:ext uri="{FF2B5EF4-FFF2-40B4-BE49-F238E27FC236}">
                <a16:creationId xmlns:a16="http://schemas.microsoft.com/office/drawing/2014/main" id="{AECE3411-A62F-40B3-8320-2289CE7ECAFF}"/>
              </a:ext>
            </a:extLst>
          </p:cNvPr>
          <p:cNvPicPr>
            <a:picLocks noChangeAspect="1"/>
          </p:cNvPicPr>
          <p:nvPr/>
        </p:nvPicPr>
        <p:blipFill rotWithShape="1">
          <a:blip r:embed="rId11">
            <a:extLst>
              <a:ext uri="{28A0092B-C50C-407E-A947-70E740481C1C}">
                <a14:useLocalDpi xmlns:a14="http://schemas.microsoft.com/office/drawing/2010/main" val="0"/>
              </a:ext>
            </a:extLst>
          </a:blip>
          <a:srcRect l="6925" t="20057" r="-3588" b="11944"/>
          <a:stretch/>
        </p:blipFill>
        <p:spPr bwMode="auto">
          <a:xfrm>
            <a:off x="8054687" y="5511134"/>
            <a:ext cx="1884024" cy="9458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A3B170F-E954-4A80-9FE9-A90F479D314D}"/>
              </a:ext>
            </a:extLst>
          </p:cNvPr>
          <p:cNvSpPr/>
          <p:nvPr/>
        </p:nvSpPr>
        <p:spPr>
          <a:xfrm>
            <a:off x="9005104" y="5552477"/>
            <a:ext cx="761029" cy="17699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30">
            <a:extLst>
              <a:ext uri="{FF2B5EF4-FFF2-40B4-BE49-F238E27FC236}">
                <a16:creationId xmlns:a16="http://schemas.microsoft.com/office/drawing/2014/main" id="{A8520465-2123-469C-BEDA-5C332EF5494B}"/>
              </a:ext>
            </a:extLst>
          </p:cNvPr>
          <p:cNvPicPr>
            <a:picLocks noChangeAspect="1"/>
          </p:cNvPicPr>
          <p:nvPr/>
        </p:nvPicPr>
        <p:blipFill rotWithShape="1">
          <a:blip r:embed="rId12">
            <a:extLst>
              <a:ext uri="{28A0092B-C50C-407E-A947-70E740481C1C}">
                <a14:useLocalDpi xmlns:a14="http://schemas.microsoft.com/office/drawing/2010/main" val="0"/>
              </a:ext>
            </a:extLst>
          </a:blip>
          <a:srcRect l="40520" t="93944" r="42378"/>
          <a:stretch/>
        </p:blipFill>
        <p:spPr>
          <a:xfrm>
            <a:off x="-1932" y="6456947"/>
            <a:ext cx="436887" cy="398846"/>
          </a:xfrm>
          <a:prstGeom prst="rect">
            <a:avLst/>
          </a:prstGeom>
        </p:spPr>
      </p:pic>
      <p:sp>
        <p:nvSpPr>
          <p:cNvPr id="27" name="Title 1">
            <a:extLst>
              <a:ext uri="{FF2B5EF4-FFF2-40B4-BE49-F238E27FC236}">
                <a16:creationId xmlns:a16="http://schemas.microsoft.com/office/drawing/2014/main" id="{3860C7ED-DD0D-4947-9628-8DED02CA3F29}"/>
              </a:ext>
            </a:extLst>
          </p:cNvPr>
          <p:cNvSpPr txBox="1">
            <a:spLocks/>
          </p:cNvSpPr>
          <p:nvPr/>
        </p:nvSpPr>
        <p:spPr bwMode="black">
          <a:xfrm>
            <a:off x="446235" y="278786"/>
            <a:ext cx="7247560" cy="40330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GB" sz="1800" dirty="0"/>
              <a:t>RESEARCH QUESTIONS</a:t>
            </a:r>
          </a:p>
        </p:txBody>
      </p:sp>
      <p:sp>
        <p:nvSpPr>
          <p:cNvPr id="2" name="Espace réservé du numéro de diapositive 1">
            <a:extLst>
              <a:ext uri="{FF2B5EF4-FFF2-40B4-BE49-F238E27FC236}">
                <a16:creationId xmlns:a16="http://schemas.microsoft.com/office/drawing/2014/main" id="{4608497C-69DA-43EA-A776-477638FF917B}"/>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910167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BACKUP</a:t>
            </a:r>
          </a:p>
        </p:txBody>
      </p:sp>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5FB37D0A-1394-403E-99AB-2065EE6D3FC3}"/>
              </a:ext>
            </a:extLst>
          </p:cNvPr>
          <p:cNvSpPr>
            <a:spLocks noGrp="1"/>
          </p:cNvSpPr>
          <p:nvPr>
            <p:ph type="sldNum" sz="quarter" idx="12"/>
          </p:nvPr>
        </p:nvSpPr>
        <p:spPr/>
        <p:txBody>
          <a:bodyPr/>
          <a:lstStyle/>
          <a:p>
            <a:fld id="{8A7A6979-0714-4377-B894-6BE4C2D6E202}" type="slidenum">
              <a:rPr lang="en-US" smtClean="0"/>
              <a:pPr/>
              <a:t>30</a:t>
            </a:fld>
            <a:endParaRPr lang="en-US" dirty="0"/>
          </a:p>
        </p:txBody>
      </p:sp>
      <p:graphicFrame>
        <p:nvGraphicFramePr>
          <p:cNvPr id="9" name="Chart 2">
            <a:extLst>
              <a:ext uri="{FF2B5EF4-FFF2-40B4-BE49-F238E27FC236}">
                <a16:creationId xmlns:a16="http://schemas.microsoft.com/office/drawing/2014/main" id="{0693BA21-C758-499E-8602-0175A3254012}"/>
              </a:ext>
            </a:extLst>
          </p:cNvPr>
          <p:cNvGraphicFramePr>
            <a:graphicFrameLocks/>
          </p:cNvGraphicFramePr>
          <p:nvPr>
            <p:extLst>
              <p:ext uri="{D42A27DB-BD31-4B8C-83A1-F6EECF244321}">
                <p14:modId xmlns:p14="http://schemas.microsoft.com/office/powerpoint/2010/main" val="1983608530"/>
              </p:ext>
            </p:extLst>
          </p:nvPr>
        </p:nvGraphicFramePr>
        <p:xfrm>
          <a:off x="227044" y="4978716"/>
          <a:ext cx="3459131" cy="187928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Chart 2">
            <a:extLst>
              <a:ext uri="{FF2B5EF4-FFF2-40B4-BE49-F238E27FC236}">
                <a16:creationId xmlns:a16="http://schemas.microsoft.com/office/drawing/2014/main" id="{53FC181E-A5B5-4C9E-AEFE-F0747E8465C7}"/>
              </a:ext>
            </a:extLst>
          </p:cNvPr>
          <p:cNvGraphicFramePr>
            <a:graphicFrameLocks/>
          </p:cNvGraphicFramePr>
          <p:nvPr>
            <p:extLst>
              <p:ext uri="{D42A27DB-BD31-4B8C-83A1-F6EECF244321}">
                <p14:modId xmlns:p14="http://schemas.microsoft.com/office/powerpoint/2010/main" val="790666834"/>
              </p:ext>
            </p:extLst>
          </p:nvPr>
        </p:nvGraphicFramePr>
        <p:xfrm>
          <a:off x="3763464" y="957943"/>
          <a:ext cx="3571876" cy="1981547"/>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2" name="Chart 1">
            <a:extLst>
              <a:ext uri="{FF2B5EF4-FFF2-40B4-BE49-F238E27FC236}">
                <a16:creationId xmlns:a16="http://schemas.microsoft.com/office/drawing/2014/main" id="{4A5A2EA9-D203-42A4-84D0-C13F871C68F8}"/>
              </a:ext>
            </a:extLst>
          </p:cNvPr>
          <p:cNvGraphicFramePr>
            <a:graphicFrameLocks/>
          </p:cNvGraphicFramePr>
          <p:nvPr>
            <p:extLst>
              <p:ext uri="{D42A27DB-BD31-4B8C-83A1-F6EECF244321}">
                <p14:modId xmlns:p14="http://schemas.microsoft.com/office/powerpoint/2010/main" val="1662548382"/>
              </p:ext>
            </p:extLst>
          </p:nvPr>
        </p:nvGraphicFramePr>
        <p:xfrm>
          <a:off x="3927119" y="2881014"/>
          <a:ext cx="3571876" cy="2074993"/>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4" name="Chart 2">
            <a:extLst>
              <a:ext uri="{FF2B5EF4-FFF2-40B4-BE49-F238E27FC236}">
                <a16:creationId xmlns:a16="http://schemas.microsoft.com/office/drawing/2014/main" id="{FF0A41A0-0F4F-4D6F-A4AD-A6766C8DA3FF}"/>
              </a:ext>
            </a:extLst>
          </p:cNvPr>
          <p:cNvGraphicFramePr>
            <a:graphicFrameLocks/>
          </p:cNvGraphicFramePr>
          <p:nvPr>
            <p:extLst>
              <p:ext uri="{D42A27DB-BD31-4B8C-83A1-F6EECF244321}">
                <p14:modId xmlns:p14="http://schemas.microsoft.com/office/powerpoint/2010/main" val="2786762690"/>
              </p:ext>
            </p:extLst>
          </p:nvPr>
        </p:nvGraphicFramePr>
        <p:xfrm>
          <a:off x="191589" y="937416"/>
          <a:ext cx="3571875" cy="2074993"/>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5" name="Chart 2">
            <a:extLst>
              <a:ext uri="{FF2B5EF4-FFF2-40B4-BE49-F238E27FC236}">
                <a16:creationId xmlns:a16="http://schemas.microsoft.com/office/drawing/2014/main" id="{69507DC7-6DB0-4FC5-BE8F-5B9470F56897}"/>
              </a:ext>
            </a:extLst>
          </p:cNvPr>
          <p:cNvGraphicFramePr>
            <a:graphicFrameLocks/>
          </p:cNvGraphicFramePr>
          <p:nvPr>
            <p:extLst>
              <p:ext uri="{D42A27DB-BD31-4B8C-83A1-F6EECF244321}">
                <p14:modId xmlns:p14="http://schemas.microsoft.com/office/powerpoint/2010/main" val="4223478072"/>
              </p:ext>
            </p:extLst>
          </p:nvPr>
        </p:nvGraphicFramePr>
        <p:xfrm>
          <a:off x="304332" y="2939490"/>
          <a:ext cx="3459132" cy="2039226"/>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6" name="Chart 1">
            <a:extLst>
              <a:ext uri="{FF2B5EF4-FFF2-40B4-BE49-F238E27FC236}">
                <a16:creationId xmlns:a16="http://schemas.microsoft.com/office/drawing/2014/main" id="{2A71D8B2-304F-487B-98D4-3C129A27D3E3}"/>
              </a:ext>
            </a:extLst>
          </p:cNvPr>
          <p:cNvGraphicFramePr>
            <a:graphicFrameLocks/>
          </p:cNvGraphicFramePr>
          <p:nvPr>
            <p:extLst>
              <p:ext uri="{D42A27DB-BD31-4B8C-83A1-F6EECF244321}">
                <p14:modId xmlns:p14="http://schemas.microsoft.com/office/powerpoint/2010/main" val="1399365629"/>
              </p:ext>
            </p:extLst>
          </p:nvPr>
        </p:nvGraphicFramePr>
        <p:xfrm>
          <a:off x="7939110" y="3133959"/>
          <a:ext cx="3670542" cy="1879284"/>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7" name="Chart 2">
            <a:extLst>
              <a:ext uri="{FF2B5EF4-FFF2-40B4-BE49-F238E27FC236}">
                <a16:creationId xmlns:a16="http://schemas.microsoft.com/office/drawing/2014/main" id="{0978D0B3-FDB0-4BFB-8ED4-72D0FC57A4F3}"/>
              </a:ext>
            </a:extLst>
          </p:cNvPr>
          <p:cNvGraphicFramePr>
            <a:graphicFrameLocks/>
          </p:cNvGraphicFramePr>
          <p:nvPr>
            <p:extLst>
              <p:ext uri="{D42A27DB-BD31-4B8C-83A1-F6EECF244321}">
                <p14:modId xmlns:p14="http://schemas.microsoft.com/office/powerpoint/2010/main" val="3070264432"/>
              </p:ext>
            </p:extLst>
          </p:nvPr>
        </p:nvGraphicFramePr>
        <p:xfrm>
          <a:off x="7981950" y="957942"/>
          <a:ext cx="3905718" cy="2074993"/>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8" name="Chart 3">
            <a:extLst>
              <a:ext uri="{FF2B5EF4-FFF2-40B4-BE49-F238E27FC236}">
                <a16:creationId xmlns:a16="http://schemas.microsoft.com/office/drawing/2014/main" id="{B084E295-CA26-426B-9047-BE860C0EA379}"/>
              </a:ext>
            </a:extLst>
          </p:cNvPr>
          <p:cNvGraphicFramePr>
            <a:graphicFrameLocks/>
          </p:cNvGraphicFramePr>
          <p:nvPr>
            <p:extLst>
              <p:ext uri="{D42A27DB-BD31-4B8C-83A1-F6EECF244321}">
                <p14:modId xmlns:p14="http://schemas.microsoft.com/office/powerpoint/2010/main" val="3290275340"/>
              </p:ext>
            </p:extLst>
          </p:nvPr>
        </p:nvGraphicFramePr>
        <p:xfrm>
          <a:off x="6009727" y="5043338"/>
          <a:ext cx="3362325" cy="1879284"/>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551970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4861" y="568526"/>
            <a:ext cx="8814610" cy="1446550"/>
          </a:xfrm>
        </p:spPr>
        <p:txBody>
          <a:bodyPr>
            <a:noAutofit/>
          </a:bodyPr>
          <a:lstStyle/>
          <a:p>
            <a:r>
              <a:rPr lang="en-GB" sz="1800" dirty="0"/>
              <a:t>RQ1: What are the key heat recharge mechanisms and heat sources controlling the water temperature in flooded coal mines?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33698"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5" name="TextBox 4"/>
          <p:cNvSpPr txBox="1"/>
          <p:nvPr/>
        </p:nvSpPr>
        <p:spPr>
          <a:xfrm>
            <a:off x="5201538" y="3398167"/>
            <a:ext cx="1120628" cy="369332"/>
          </a:xfrm>
          <a:prstGeom prst="rect">
            <a:avLst/>
          </a:prstGeom>
          <a:noFill/>
        </p:spPr>
        <p:txBody>
          <a:bodyPr wrap="none" rtlCol="0">
            <a:spAutoFit/>
          </a:bodyPr>
          <a:lstStyle/>
          <a:p>
            <a:r>
              <a:rPr lang="fr-FR" dirty="0">
                <a:latin typeface="Cooper Black" panose="0208090404030B020404" pitchFamily="18" charset="0"/>
              </a:rPr>
              <a:t>WHAT ?</a:t>
            </a:r>
            <a:endParaRPr lang="en-GB" dirty="0">
              <a:latin typeface="Cooper Black" panose="0208090404030B020404" pitchFamily="18" charset="0"/>
            </a:endParaRPr>
          </a:p>
        </p:txBody>
      </p:sp>
      <p:sp>
        <p:nvSpPr>
          <p:cNvPr id="6" name="Rectangle 5">
            <a:extLst>
              <a:ext uri="{FF2B5EF4-FFF2-40B4-BE49-F238E27FC236}">
                <a16:creationId xmlns:a16="http://schemas.microsoft.com/office/drawing/2014/main" id="{0537D941-AD2A-43AA-9C2F-51824B779741}"/>
              </a:ext>
            </a:extLst>
          </p:cNvPr>
          <p:cNvSpPr/>
          <p:nvPr/>
        </p:nvSpPr>
        <p:spPr>
          <a:xfrm>
            <a:off x="7910456" y="2736448"/>
            <a:ext cx="4281544" cy="1692771"/>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Conceptual</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models</a:t>
            </a:r>
            <a:endParaRPr lang="fr-FR"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Numerical modelling: </a:t>
            </a:r>
            <a:r>
              <a:rPr lang="en-GB" sz="1600" dirty="0" err="1">
                <a:solidFill>
                  <a:schemeClr val="bg1">
                    <a:lumMod val="85000"/>
                  </a:schemeClr>
                </a:solidFill>
                <a:latin typeface="Calibri" panose="020F0502020204030204" pitchFamily="34" charset="0"/>
                <a:cs typeface="Calibri" panose="020F0502020204030204" pitchFamily="34" charset="0"/>
              </a:rPr>
              <a:t>OpenGeosys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Sensitivity</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analysis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AB6430C9-32B3-4699-9BC6-A1EA6BE4A0E9}"/>
              </a:ext>
            </a:extLst>
          </p:cNvPr>
          <p:cNvSpPr/>
          <p:nvPr/>
        </p:nvSpPr>
        <p:spPr>
          <a:xfrm>
            <a:off x="533697"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73273CB4-20B0-42CB-9B2A-CE62CCD9B02D}"/>
              </a:ext>
            </a:extLst>
          </p:cNvPr>
          <p:cNvSpPr/>
          <p:nvPr/>
        </p:nvSpPr>
        <p:spPr>
          <a:xfrm>
            <a:off x="7910456" y="2736448"/>
            <a:ext cx="4281544" cy="1692771"/>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Conceptual</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models</a:t>
            </a:r>
            <a:endParaRPr lang="fr-FR"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Numerical modelling: </a:t>
            </a:r>
            <a:r>
              <a:rPr lang="en-GB" sz="1600" dirty="0" err="1">
                <a:solidFill>
                  <a:schemeClr val="bg1">
                    <a:lumMod val="85000"/>
                  </a:schemeClr>
                </a:solidFill>
                <a:latin typeface="Calibri" panose="020F0502020204030204" pitchFamily="34" charset="0"/>
                <a:cs typeface="Calibri" panose="020F0502020204030204" pitchFamily="34" charset="0"/>
              </a:rPr>
              <a:t>OpenGeosys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Sensitivity</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analysis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pic>
        <p:nvPicPr>
          <p:cNvPr id="10" name="Picture 30">
            <a:extLst>
              <a:ext uri="{FF2B5EF4-FFF2-40B4-BE49-F238E27FC236}">
                <a16:creationId xmlns:a16="http://schemas.microsoft.com/office/drawing/2014/main" id="{C6300103-66B4-45E7-A810-6E0E8F34A990}"/>
              </a:ext>
            </a:extLst>
          </p:cNvPr>
          <p:cNvPicPr>
            <a:picLocks noChangeAspect="1"/>
          </p:cNvPicPr>
          <p:nvPr/>
        </p:nvPicPr>
        <p:blipFill rotWithShape="1">
          <a:blip r:embed="rId8">
            <a:extLst>
              <a:ext uri="{28A0092B-C50C-407E-A947-70E740481C1C}">
                <a14:useLocalDpi xmlns:a14="http://schemas.microsoft.com/office/drawing/2010/main" val="0"/>
              </a:ext>
            </a:extLst>
          </a:blip>
          <a:srcRect l="40300" t="77514" r="42549"/>
          <a:stretch/>
        </p:blipFill>
        <p:spPr>
          <a:xfrm>
            <a:off x="-7566" y="5374883"/>
            <a:ext cx="438160" cy="1480910"/>
          </a:xfrm>
          <a:prstGeom prst="rect">
            <a:avLst/>
          </a:prstGeom>
        </p:spPr>
      </p:pic>
      <p:sp>
        <p:nvSpPr>
          <p:cNvPr id="9" name="Espace réservé du numéro de diapositive 8">
            <a:extLst>
              <a:ext uri="{FF2B5EF4-FFF2-40B4-BE49-F238E27FC236}">
                <a16:creationId xmlns:a16="http://schemas.microsoft.com/office/drawing/2014/main" id="{AB607A62-734A-410E-85BF-D96D63E31834}"/>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421228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940"/>
            <a:ext cx="11412725" cy="592180"/>
          </a:xfrm>
        </p:spPr>
        <p:txBody>
          <a:bodyPr>
            <a:noAutofit/>
          </a:bodyPr>
          <a:lstStyle/>
          <a:p>
            <a:r>
              <a:rPr lang="en-GB" sz="1800" dirty="0"/>
              <a:t>Conceptual models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image9.png">
            <a:extLst>
              <a:ext uri="{FF2B5EF4-FFF2-40B4-BE49-F238E27FC236}">
                <a16:creationId xmlns:a16="http://schemas.microsoft.com/office/drawing/2014/main" id="{B01B2223-F9F5-4A71-A813-7AE38DE019B2}"/>
              </a:ext>
            </a:extLst>
          </p:cNvPr>
          <p:cNvPicPr/>
          <p:nvPr/>
        </p:nvPicPr>
        <p:blipFill>
          <a:blip r:embed="rId8"/>
          <a:srcRect/>
          <a:stretch>
            <a:fillRect/>
          </a:stretch>
        </p:blipFill>
        <p:spPr>
          <a:xfrm>
            <a:off x="677740" y="3031971"/>
            <a:ext cx="2471256" cy="3118688"/>
          </a:xfrm>
          <a:prstGeom prst="rect">
            <a:avLst/>
          </a:prstGeom>
          <a:ln/>
        </p:spPr>
      </p:pic>
      <p:sp>
        <p:nvSpPr>
          <p:cNvPr id="16" name="Ellipse 35">
            <a:extLst>
              <a:ext uri="{FF2B5EF4-FFF2-40B4-BE49-F238E27FC236}">
                <a16:creationId xmlns:a16="http://schemas.microsoft.com/office/drawing/2014/main" id="{5E31AD3F-E899-4C2F-A1FA-740F86B67C08}"/>
              </a:ext>
            </a:extLst>
          </p:cNvPr>
          <p:cNvSpPr/>
          <p:nvPr/>
        </p:nvSpPr>
        <p:spPr>
          <a:xfrm>
            <a:off x="10223811" y="5405753"/>
            <a:ext cx="464841" cy="39278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eur droit avec flèche 41">
            <a:extLst>
              <a:ext uri="{FF2B5EF4-FFF2-40B4-BE49-F238E27FC236}">
                <a16:creationId xmlns:a16="http://schemas.microsoft.com/office/drawing/2014/main" id="{9063149A-1744-4299-8FCC-974D2507DD4E}"/>
              </a:ext>
            </a:extLst>
          </p:cNvPr>
          <p:cNvCxnSpPr>
            <a:cxnSpLocks/>
          </p:cNvCxnSpPr>
          <p:nvPr/>
        </p:nvCxnSpPr>
        <p:spPr>
          <a:xfrm flipV="1">
            <a:off x="10456231" y="5106660"/>
            <a:ext cx="0" cy="2682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3">
            <a:extLst>
              <a:ext uri="{FF2B5EF4-FFF2-40B4-BE49-F238E27FC236}">
                <a16:creationId xmlns:a16="http://schemas.microsoft.com/office/drawing/2014/main" id="{D8C81112-C03A-407B-A184-5EFF720F1342}"/>
              </a:ext>
            </a:extLst>
          </p:cNvPr>
          <p:cNvPicPr/>
          <p:nvPr/>
        </p:nvPicPr>
        <p:blipFill rotWithShape="1">
          <a:blip r:embed="rId9">
            <a:extLst>
              <a:ext uri="{28A0092B-C50C-407E-A947-70E740481C1C}">
                <a14:useLocalDpi xmlns:a14="http://schemas.microsoft.com/office/drawing/2010/main" val="0"/>
              </a:ext>
            </a:extLst>
          </a:blip>
          <a:srcRect t="46216" b="47928"/>
          <a:stretch/>
        </p:blipFill>
        <p:spPr>
          <a:xfrm>
            <a:off x="1847284" y="918768"/>
            <a:ext cx="6159817" cy="259280"/>
          </a:xfrm>
          <a:prstGeom prst="rect">
            <a:avLst/>
          </a:prstGeom>
        </p:spPr>
      </p:pic>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F6553C0-471E-4D4E-BD50-31737A6484D6}"/>
                  </a:ext>
                </a:extLst>
              </p:cNvPr>
              <p:cNvSpPr/>
              <p:nvPr/>
            </p:nvSpPr>
            <p:spPr>
              <a:xfrm>
                <a:off x="7232027" y="6110688"/>
                <a:ext cx="2628284" cy="393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050" i="1">
                              <a:latin typeface="Cambria Math" panose="02040503050406030204" pitchFamily="18" charset="0"/>
                            </a:rPr>
                          </m:ctrlPr>
                        </m:sSubPr>
                        <m:e>
                          <m:r>
                            <a:rPr lang="en-GB" sz="1050" i="1">
                              <a:latin typeface="Cambria Math" panose="02040503050406030204" pitchFamily="18" charset="0"/>
                            </a:rPr>
                            <m:t>𝐹𝑒𝑆</m:t>
                          </m:r>
                        </m:e>
                        <m:sub>
                          <m:r>
                            <a:rPr lang="en-GB" sz="1050" i="0">
                              <a:latin typeface="Cambria Math" panose="02040503050406030204" pitchFamily="18" charset="0"/>
                            </a:rPr>
                            <m:t>2</m:t>
                          </m:r>
                        </m:sub>
                      </m:sSub>
                      <m:r>
                        <a:rPr lang="en-GB" sz="1050" i="0">
                          <a:latin typeface="Cambria Math" panose="02040503050406030204" pitchFamily="18" charset="0"/>
                        </a:rPr>
                        <m:t>+</m:t>
                      </m:r>
                      <m:f>
                        <m:fPr>
                          <m:ctrlPr>
                            <a:rPr lang="en-GB" sz="1050" i="1">
                              <a:latin typeface="Cambria Math" panose="02040503050406030204" pitchFamily="18" charset="0"/>
                            </a:rPr>
                          </m:ctrlPr>
                        </m:fPr>
                        <m:num>
                          <m:r>
                            <a:rPr lang="en-GB" sz="1050" i="0">
                              <a:latin typeface="Cambria Math" panose="02040503050406030204" pitchFamily="18" charset="0"/>
                            </a:rPr>
                            <m:t>7</m:t>
                          </m:r>
                        </m:num>
                        <m:den>
                          <m:r>
                            <a:rPr lang="en-GB" sz="1050" i="0">
                              <a:latin typeface="Cambria Math" panose="02040503050406030204" pitchFamily="18" charset="0"/>
                            </a:rPr>
                            <m:t>2</m:t>
                          </m:r>
                        </m:den>
                      </m:f>
                      <m:sSub>
                        <m:sSubPr>
                          <m:ctrlPr>
                            <a:rPr lang="en-GB" sz="1050" i="1">
                              <a:latin typeface="Cambria Math" panose="02040503050406030204" pitchFamily="18" charset="0"/>
                            </a:rPr>
                          </m:ctrlPr>
                        </m:sSubPr>
                        <m:e>
                          <m:r>
                            <a:rPr lang="en-GB" sz="1050" i="1">
                              <a:latin typeface="Cambria Math" panose="02040503050406030204" pitchFamily="18" charset="0"/>
                            </a:rPr>
                            <m:t>𝑂</m:t>
                          </m:r>
                        </m:e>
                        <m:sub>
                          <m:r>
                            <a:rPr lang="en-GB" sz="1050" i="0">
                              <a:latin typeface="Cambria Math" panose="02040503050406030204" pitchFamily="18" charset="0"/>
                            </a:rPr>
                            <m:t>2</m:t>
                          </m:r>
                        </m:sub>
                      </m:sSub>
                      <m:r>
                        <a:rPr lang="en-GB" sz="1050" i="0">
                          <a:latin typeface="Cambria Math" panose="02040503050406030204" pitchFamily="18" charset="0"/>
                        </a:rPr>
                        <m:t>+</m:t>
                      </m:r>
                      <m:sSub>
                        <m:sSubPr>
                          <m:ctrlPr>
                            <a:rPr lang="en-GB" sz="1050" i="1">
                              <a:latin typeface="Cambria Math" panose="02040503050406030204" pitchFamily="18" charset="0"/>
                            </a:rPr>
                          </m:ctrlPr>
                        </m:sSubPr>
                        <m:e>
                          <m:r>
                            <a:rPr lang="en-GB" sz="1050" i="1">
                              <a:latin typeface="Cambria Math" panose="02040503050406030204" pitchFamily="18" charset="0"/>
                            </a:rPr>
                            <m:t>𝐻</m:t>
                          </m:r>
                        </m:e>
                        <m:sub>
                          <m:r>
                            <a:rPr lang="en-GB" sz="1050" i="0">
                              <a:latin typeface="Cambria Math" panose="02040503050406030204" pitchFamily="18" charset="0"/>
                            </a:rPr>
                            <m:t>2</m:t>
                          </m:r>
                        </m:sub>
                      </m:sSub>
                      <m:r>
                        <a:rPr lang="en-GB" sz="1050" i="1">
                          <a:latin typeface="Cambria Math" panose="02040503050406030204" pitchFamily="18" charset="0"/>
                        </a:rPr>
                        <m:t>𝑂</m:t>
                      </m:r>
                      <m:r>
                        <a:rPr lang="en-GB" sz="1050" i="0">
                          <a:latin typeface="Cambria Math" panose="02040503050406030204" pitchFamily="18" charset="0"/>
                        </a:rPr>
                        <m:t>→</m:t>
                      </m:r>
                      <m:sSup>
                        <m:sSupPr>
                          <m:ctrlPr>
                            <a:rPr lang="en-GB" sz="1050" i="1">
                              <a:latin typeface="Cambria Math" panose="02040503050406030204" pitchFamily="18" charset="0"/>
                            </a:rPr>
                          </m:ctrlPr>
                        </m:sSupPr>
                        <m:e>
                          <m:r>
                            <a:rPr lang="en-GB" sz="1050" i="1">
                              <a:latin typeface="Cambria Math" panose="02040503050406030204" pitchFamily="18" charset="0"/>
                            </a:rPr>
                            <m:t>𝐹𝑒</m:t>
                          </m:r>
                        </m:e>
                        <m:sup>
                          <m:r>
                            <a:rPr lang="en-GB" sz="1050" i="0">
                              <a:latin typeface="Cambria Math" panose="02040503050406030204" pitchFamily="18" charset="0"/>
                            </a:rPr>
                            <m:t>2+</m:t>
                          </m:r>
                        </m:sup>
                      </m:sSup>
                      <m:r>
                        <a:rPr lang="en-GB" sz="1050" i="0">
                          <a:latin typeface="Cambria Math" panose="02040503050406030204" pitchFamily="18" charset="0"/>
                        </a:rPr>
                        <m:t>+2 </m:t>
                      </m:r>
                      <m:sSubSup>
                        <m:sSubSupPr>
                          <m:ctrlPr>
                            <a:rPr lang="en-GB" sz="1050" i="1">
                              <a:latin typeface="Cambria Math" panose="02040503050406030204" pitchFamily="18" charset="0"/>
                            </a:rPr>
                          </m:ctrlPr>
                        </m:sSubSupPr>
                        <m:e>
                          <m:r>
                            <a:rPr lang="en-GB" sz="1050" i="1">
                              <a:latin typeface="Cambria Math" panose="02040503050406030204" pitchFamily="18" charset="0"/>
                            </a:rPr>
                            <m:t>𝑆𝑂</m:t>
                          </m:r>
                        </m:e>
                        <m:sub>
                          <m:r>
                            <a:rPr lang="en-GB" sz="1050" i="0">
                              <a:latin typeface="Cambria Math" panose="02040503050406030204" pitchFamily="18" charset="0"/>
                            </a:rPr>
                            <m:t>4</m:t>
                          </m:r>
                        </m:sub>
                        <m:sup>
                          <m:r>
                            <a:rPr lang="en-GB" sz="1050" i="0">
                              <a:latin typeface="Cambria Math" panose="02040503050406030204" pitchFamily="18" charset="0"/>
                            </a:rPr>
                            <m:t>2−</m:t>
                          </m:r>
                        </m:sup>
                      </m:sSubSup>
                      <m:r>
                        <a:rPr lang="en-GB" sz="1050" i="0">
                          <a:latin typeface="Cambria Math" panose="02040503050406030204" pitchFamily="18" charset="0"/>
                        </a:rPr>
                        <m:t> </m:t>
                      </m:r>
                      <m:sSup>
                        <m:sSupPr>
                          <m:ctrlPr>
                            <a:rPr lang="en-GB" sz="1050" i="1">
                              <a:latin typeface="Cambria Math" panose="02040503050406030204" pitchFamily="18" charset="0"/>
                            </a:rPr>
                          </m:ctrlPr>
                        </m:sSupPr>
                        <m:e>
                          <m:r>
                            <a:rPr lang="en-GB" sz="1050" i="0">
                              <a:latin typeface="Cambria Math" panose="02040503050406030204" pitchFamily="18" charset="0"/>
                            </a:rPr>
                            <m:t>2</m:t>
                          </m:r>
                          <m:r>
                            <a:rPr lang="en-GB" sz="1050" i="1">
                              <a:latin typeface="Cambria Math" panose="02040503050406030204" pitchFamily="18" charset="0"/>
                            </a:rPr>
                            <m:t>𝐻</m:t>
                          </m:r>
                        </m:e>
                        <m:sup>
                          <m:r>
                            <a:rPr lang="en-GB" sz="1050" i="0">
                              <a:latin typeface="Cambria Math" panose="02040503050406030204" pitchFamily="18" charset="0"/>
                            </a:rPr>
                            <m:t>+</m:t>
                          </m:r>
                        </m:sup>
                      </m:sSup>
                    </m:oMath>
                  </m:oMathPara>
                </a14:m>
                <a:endParaRPr lang="en-GB" sz="1050" dirty="0"/>
              </a:p>
            </p:txBody>
          </p:sp>
        </mc:Choice>
        <mc:Fallback xmlns="">
          <p:sp>
            <p:nvSpPr>
              <p:cNvPr id="31" name="Rectangle 30">
                <a:extLst>
                  <a:ext uri="{FF2B5EF4-FFF2-40B4-BE49-F238E27FC236}">
                    <a16:creationId xmlns:a16="http://schemas.microsoft.com/office/drawing/2014/main" id="{8F6553C0-471E-4D4E-BD50-31737A6484D6}"/>
                  </a:ext>
                </a:extLst>
              </p:cNvPr>
              <p:cNvSpPr>
                <a:spLocks noRot="1" noChangeAspect="1" noMove="1" noResize="1" noEditPoints="1" noAdjustHandles="1" noChangeArrowheads="1" noChangeShapeType="1" noTextEdit="1"/>
              </p:cNvSpPr>
              <p:nvPr/>
            </p:nvSpPr>
            <p:spPr>
              <a:xfrm>
                <a:off x="7232027" y="6110688"/>
                <a:ext cx="2628284" cy="393826"/>
              </a:xfrm>
              <a:prstGeom prst="rect">
                <a:avLst/>
              </a:prstGeom>
              <a:blipFill>
                <a:blip r:embed="rId10"/>
                <a:stretch>
                  <a:fillRect/>
                </a:stretch>
              </a:blipFill>
            </p:spPr>
            <p:txBody>
              <a:bodyPr/>
              <a:lstStyle/>
              <a:p>
                <a:r>
                  <a:rPr lang="en-GB">
                    <a:noFill/>
                  </a:rPr>
                  <a:t> </a:t>
                </a:r>
              </a:p>
            </p:txBody>
          </p:sp>
        </mc:Fallback>
      </mc:AlternateContent>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58085" y="1255421"/>
            <a:ext cx="8619048" cy="4895238"/>
          </a:xfrm>
          <a:prstGeom prst="rect">
            <a:avLst/>
          </a:prstGeom>
        </p:spPr>
      </p:pic>
      <p:pic>
        <p:nvPicPr>
          <p:cNvPr id="35" name="Picture 2" descr="pierre pyrite">
            <a:extLst>
              <a:ext uri="{FF2B5EF4-FFF2-40B4-BE49-F238E27FC236}">
                <a16:creationId xmlns:a16="http://schemas.microsoft.com/office/drawing/2014/main" id="{BEF4655F-EA14-4442-9244-DB9CAE3063B5}"/>
              </a:ext>
            </a:extLst>
          </p:cNvPr>
          <p:cNvPicPr>
            <a:picLocks noChangeAspect="1" noChangeArrowheads="1"/>
          </p:cNvPicPr>
          <p:nvPr/>
        </p:nvPicPr>
        <p:blipFill rotWithShape="1">
          <a:blip r:embed="rId12" cstate="hqprint">
            <a:extLst>
              <a:ext uri="{BEBA8EAE-BF5A-486C-A8C5-ECC9F3942E4B}">
                <a14:imgProps xmlns:a14="http://schemas.microsoft.com/office/drawing/2010/main">
                  <a14:imgLayer r:embed="rId13">
                    <a14:imgEffect>
                      <a14:backgroundRemoval t="29196" b="71616" l="24237" r="73828"/>
                    </a14:imgEffect>
                  </a14:imgLayer>
                </a14:imgProps>
              </a:ext>
              <a:ext uri="{28A0092B-C50C-407E-A947-70E740481C1C}">
                <a14:useLocalDpi xmlns:a14="http://schemas.microsoft.com/office/drawing/2010/main" val="0"/>
              </a:ext>
            </a:extLst>
          </a:blip>
          <a:srcRect l="18038" t="23893" r="19973" b="23082"/>
          <a:stretch/>
        </p:blipFill>
        <p:spPr bwMode="auto">
          <a:xfrm>
            <a:off x="8974010" y="3593049"/>
            <a:ext cx="438160" cy="374801"/>
          </a:xfrm>
          <a:prstGeom prst="rect">
            <a:avLst/>
          </a:prstGeom>
          <a:noFill/>
          <a:extLst>
            <a:ext uri="{909E8E84-426E-40DD-AFC4-6F175D3DCCD1}">
              <a14:hiddenFill xmlns:a14="http://schemas.microsoft.com/office/drawing/2010/main">
                <a:solidFill>
                  <a:srgbClr val="FFFFFF"/>
                </a:solidFill>
              </a14:hiddenFill>
            </a:ext>
          </a:extLst>
        </p:spPr>
      </p:pic>
      <p:sp>
        <p:nvSpPr>
          <p:cNvPr id="36" name="ZoneTexte 30">
            <a:extLst>
              <a:ext uri="{FF2B5EF4-FFF2-40B4-BE49-F238E27FC236}">
                <a16:creationId xmlns:a16="http://schemas.microsoft.com/office/drawing/2014/main" id="{A959E3DE-EFE8-40C9-80A2-7A81F4773CB4}"/>
              </a:ext>
            </a:extLst>
          </p:cNvPr>
          <p:cNvSpPr txBox="1"/>
          <p:nvPr/>
        </p:nvSpPr>
        <p:spPr>
          <a:xfrm>
            <a:off x="2361338" y="918768"/>
            <a:ext cx="1053494" cy="369332"/>
          </a:xfrm>
          <a:prstGeom prst="rect">
            <a:avLst/>
          </a:prstGeom>
          <a:noFill/>
        </p:spPr>
        <p:txBody>
          <a:bodyPr wrap="none" rtlCol="0">
            <a:spAutoFit/>
          </a:bodyPr>
          <a:lstStyle/>
          <a:p>
            <a:r>
              <a:rPr lang="fr-FR" dirty="0">
                <a:solidFill>
                  <a:schemeClr val="accent1"/>
                </a:solidFill>
                <a:latin typeface="Calibri" panose="020F0502020204030204" pitchFamily="34" charset="0"/>
                <a:cs typeface="Calibri" panose="020F0502020204030204" pitchFamily="34" charset="0"/>
              </a:rPr>
              <a:t>Solar flux</a:t>
            </a:r>
            <a:endParaRPr lang="en-GB" dirty="0">
              <a:solidFill>
                <a:schemeClr val="accent1"/>
              </a:solidFill>
              <a:latin typeface="Calibri" panose="020F0502020204030204" pitchFamily="34" charset="0"/>
              <a:cs typeface="Calibri" panose="020F0502020204030204" pitchFamily="34" charset="0"/>
            </a:endParaRPr>
          </a:p>
        </p:txBody>
      </p:sp>
      <p:cxnSp>
        <p:nvCxnSpPr>
          <p:cNvPr id="37" name="Connecteur droit avec flèche 32">
            <a:extLst>
              <a:ext uri="{FF2B5EF4-FFF2-40B4-BE49-F238E27FC236}">
                <a16:creationId xmlns:a16="http://schemas.microsoft.com/office/drawing/2014/main" id="{0C0DDE94-FC40-4F3F-AF0F-667B82CAE33B}"/>
              </a:ext>
            </a:extLst>
          </p:cNvPr>
          <p:cNvCxnSpPr>
            <a:cxnSpLocks/>
          </p:cNvCxnSpPr>
          <p:nvPr/>
        </p:nvCxnSpPr>
        <p:spPr>
          <a:xfrm>
            <a:off x="3062942" y="1252205"/>
            <a:ext cx="172109" cy="321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eur droit avec flèche 31">
            <a:extLst>
              <a:ext uri="{FF2B5EF4-FFF2-40B4-BE49-F238E27FC236}">
                <a16:creationId xmlns:a16="http://schemas.microsoft.com/office/drawing/2014/main" id="{A73D2284-989F-45EA-820D-E7C7977FF7B8}"/>
              </a:ext>
            </a:extLst>
          </p:cNvPr>
          <p:cNvCxnSpPr>
            <a:cxnSpLocks/>
          </p:cNvCxnSpPr>
          <p:nvPr/>
        </p:nvCxnSpPr>
        <p:spPr>
          <a:xfrm>
            <a:off x="2888085" y="1252205"/>
            <a:ext cx="186070" cy="323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ZoneTexte 29">
            <a:extLst>
              <a:ext uri="{FF2B5EF4-FFF2-40B4-BE49-F238E27FC236}">
                <a16:creationId xmlns:a16="http://schemas.microsoft.com/office/drawing/2014/main" id="{69A5F3A3-6B85-4A04-9787-7D301EC24013}"/>
              </a:ext>
            </a:extLst>
          </p:cNvPr>
          <p:cNvSpPr txBox="1"/>
          <p:nvPr/>
        </p:nvSpPr>
        <p:spPr>
          <a:xfrm>
            <a:off x="11256375" y="853572"/>
            <a:ext cx="876137" cy="369332"/>
          </a:xfrm>
          <a:prstGeom prst="rect">
            <a:avLst/>
          </a:prstGeom>
          <a:noFill/>
          <a:ln>
            <a:noFill/>
          </a:ln>
        </p:spPr>
        <p:txBody>
          <a:bodyPr wrap="none" rtlCol="0">
            <a:spAutoFit/>
          </a:bodyPr>
          <a:lstStyle/>
          <a:p>
            <a:r>
              <a:rPr lang="fr-FR" dirty="0" err="1">
                <a:solidFill>
                  <a:srgbClr val="00B0F0"/>
                </a:solidFill>
                <a:latin typeface="Calibri" panose="020F0502020204030204" pitchFamily="34" charset="0"/>
                <a:cs typeface="Calibri" panose="020F0502020204030204" pitchFamily="34" charset="0"/>
              </a:rPr>
              <a:t>Rainfall</a:t>
            </a:r>
            <a:endParaRPr lang="en-GB" dirty="0">
              <a:solidFill>
                <a:srgbClr val="00B0F0"/>
              </a:solidFill>
              <a:latin typeface="Calibri" panose="020F0502020204030204" pitchFamily="34" charset="0"/>
              <a:cs typeface="Calibri" panose="020F0502020204030204" pitchFamily="34" charset="0"/>
            </a:endParaRPr>
          </a:p>
        </p:txBody>
      </p:sp>
      <p:cxnSp>
        <p:nvCxnSpPr>
          <p:cNvPr id="43" name="Connecteur droit avec flèche 27">
            <a:extLst>
              <a:ext uri="{FF2B5EF4-FFF2-40B4-BE49-F238E27FC236}">
                <a16:creationId xmlns:a16="http://schemas.microsoft.com/office/drawing/2014/main" id="{79A568F2-C054-4D20-B9DF-CCAA06ED4DA8}"/>
              </a:ext>
            </a:extLst>
          </p:cNvPr>
          <p:cNvCxnSpPr/>
          <p:nvPr/>
        </p:nvCxnSpPr>
        <p:spPr>
          <a:xfrm>
            <a:off x="11836003" y="1265052"/>
            <a:ext cx="0" cy="24384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28">
            <a:extLst>
              <a:ext uri="{FF2B5EF4-FFF2-40B4-BE49-F238E27FC236}">
                <a16:creationId xmlns:a16="http://schemas.microsoft.com/office/drawing/2014/main" id="{EB7AE450-8983-4847-A522-BE60587748AD}"/>
              </a:ext>
            </a:extLst>
          </p:cNvPr>
          <p:cNvCxnSpPr/>
          <p:nvPr/>
        </p:nvCxnSpPr>
        <p:spPr>
          <a:xfrm>
            <a:off x="11451955" y="1265052"/>
            <a:ext cx="0" cy="24384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37">
            <a:extLst>
              <a:ext uri="{FF2B5EF4-FFF2-40B4-BE49-F238E27FC236}">
                <a16:creationId xmlns:a16="http://schemas.microsoft.com/office/drawing/2014/main" id="{45CFB9A0-AA89-4E34-BF5E-09AD54A13F8C}"/>
              </a:ext>
            </a:extLst>
          </p:cNvPr>
          <p:cNvCxnSpPr>
            <a:cxnSpLocks/>
          </p:cNvCxnSpPr>
          <p:nvPr/>
        </p:nvCxnSpPr>
        <p:spPr>
          <a:xfrm>
            <a:off x="2798013" y="2964326"/>
            <a:ext cx="352306" cy="0"/>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Connecteur droit avec flèche 37">
            <a:extLst>
              <a:ext uri="{FF2B5EF4-FFF2-40B4-BE49-F238E27FC236}">
                <a16:creationId xmlns:a16="http://schemas.microsoft.com/office/drawing/2014/main" id="{45CFB9A0-AA89-4E34-BF5E-09AD54A13F8C}"/>
              </a:ext>
            </a:extLst>
          </p:cNvPr>
          <p:cNvCxnSpPr>
            <a:cxnSpLocks/>
          </p:cNvCxnSpPr>
          <p:nvPr/>
        </p:nvCxnSpPr>
        <p:spPr>
          <a:xfrm>
            <a:off x="11805671" y="3213421"/>
            <a:ext cx="352306" cy="0"/>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Connecteur droit avec flèche 37">
            <a:extLst>
              <a:ext uri="{FF2B5EF4-FFF2-40B4-BE49-F238E27FC236}">
                <a16:creationId xmlns:a16="http://schemas.microsoft.com/office/drawing/2014/main" id="{45CFB9A0-AA89-4E34-BF5E-09AD54A13F8C}"/>
              </a:ext>
            </a:extLst>
          </p:cNvPr>
          <p:cNvCxnSpPr>
            <a:cxnSpLocks/>
          </p:cNvCxnSpPr>
          <p:nvPr/>
        </p:nvCxnSpPr>
        <p:spPr>
          <a:xfrm flipH="1">
            <a:off x="11412244" y="1946909"/>
            <a:ext cx="79422" cy="357026"/>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6979920" y="5943600"/>
            <a:ext cx="375920" cy="284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9" name="Picture 2" descr="pierre pyrite">
            <a:extLst>
              <a:ext uri="{FF2B5EF4-FFF2-40B4-BE49-F238E27FC236}">
                <a16:creationId xmlns:a16="http://schemas.microsoft.com/office/drawing/2014/main" id="{BEF4655F-EA14-4442-9244-DB9CAE3063B5}"/>
              </a:ext>
            </a:extLst>
          </p:cNvPr>
          <p:cNvPicPr>
            <a:picLocks noChangeAspect="1" noChangeArrowheads="1"/>
          </p:cNvPicPr>
          <p:nvPr/>
        </p:nvPicPr>
        <p:blipFill rotWithShape="1">
          <a:blip r:embed="rId12" cstate="hqprint">
            <a:extLst>
              <a:ext uri="{BEBA8EAE-BF5A-486C-A8C5-ECC9F3942E4B}">
                <a14:imgProps xmlns:a14="http://schemas.microsoft.com/office/drawing/2010/main">
                  <a14:imgLayer r:embed="rId13">
                    <a14:imgEffect>
                      <a14:backgroundRemoval t="29196" b="71616" l="24237" r="73828"/>
                    </a14:imgEffect>
                  </a14:imgLayer>
                </a14:imgProps>
              </a:ext>
              <a:ext uri="{28A0092B-C50C-407E-A947-70E740481C1C}">
                <a14:useLocalDpi xmlns:a14="http://schemas.microsoft.com/office/drawing/2010/main" val="0"/>
              </a:ext>
            </a:extLst>
          </a:blip>
          <a:srcRect l="18038" t="23893" r="19973" b="23082"/>
          <a:stretch/>
        </p:blipFill>
        <p:spPr bwMode="auto">
          <a:xfrm>
            <a:off x="6961871" y="5898415"/>
            <a:ext cx="438160" cy="3748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0">
            <a:extLst>
              <a:ext uri="{FF2B5EF4-FFF2-40B4-BE49-F238E27FC236}">
                <a16:creationId xmlns:a16="http://schemas.microsoft.com/office/drawing/2014/main" id="{70539553-B199-4934-BE5A-D00669462FBA}"/>
              </a:ext>
            </a:extLst>
          </p:cNvPr>
          <p:cNvPicPr>
            <a:picLocks noChangeAspect="1"/>
          </p:cNvPicPr>
          <p:nvPr/>
        </p:nvPicPr>
        <p:blipFill rotWithShape="1">
          <a:blip r:embed="rId14">
            <a:extLst>
              <a:ext uri="{28A0092B-C50C-407E-A947-70E740481C1C}">
                <a14:useLocalDpi xmlns:a14="http://schemas.microsoft.com/office/drawing/2010/main" val="0"/>
              </a:ext>
            </a:extLst>
          </a:blip>
          <a:srcRect l="40300" t="69303" r="41746"/>
          <a:stretch/>
        </p:blipFill>
        <p:spPr>
          <a:xfrm>
            <a:off x="-7566" y="4834128"/>
            <a:ext cx="458670" cy="2021665"/>
          </a:xfrm>
          <a:prstGeom prst="rect">
            <a:avLst/>
          </a:prstGeom>
        </p:spPr>
      </p:pic>
      <p:sp>
        <p:nvSpPr>
          <p:cNvPr id="3" name="Espace réservé du numéro de diapositive 2">
            <a:extLst>
              <a:ext uri="{FF2B5EF4-FFF2-40B4-BE49-F238E27FC236}">
                <a16:creationId xmlns:a16="http://schemas.microsoft.com/office/drawing/2014/main" id="{5F05D92A-358B-419B-B0FC-FC85C98ADA82}"/>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293660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p:bldP spid="36"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4861" y="568526"/>
            <a:ext cx="8814610" cy="1446550"/>
          </a:xfrm>
        </p:spPr>
        <p:txBody>
          <a:bodyPr>
            <a:noAutofit/>
          </a:bodyPr>
          <a:lstStyle/>
          <a:p>
            <a:r>
              <a:rPr lang="en-GB" sz="1800" dirty="0"/>
              <a:t>RQ1: What are the key heat recharge mechanisms and heat sources controlling the water temperature in flooded coal mines?</a:t>
            </a:r>
          </a:p>
        </p:txBody>
      </p:sp>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33698"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AB6430C9-32B3-4699-9BC6-A1EA6BE4A0E9}"/>
              </a:ext>
            </a:extLst>
          </p:cNvPr>
          <p:cNvSpPr/>
          <p:nvPr/>
        </p:nvSpPr>
        <p:spPr>
          <a:xfrm>
            <a:off x="533698"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9" name="TextBox 4">
            <a:extLst>
              <a:ext uri="{FF2B5EF4-FFF2-40B4-BE49-F238E27FC236}">
                <a16:creationId xmlns:a16="http://schemas.microsoft.com/office/drawing/2014/main" id="{400AC1BD-D794-42E5-AB48-24FD60CD870F}"/>
              </a:ext>
            </a:extLst>
          </p:cNvPr>
          <p:cNvSpPr txBox="1"/>
          <p:nvPr/>
        </p:nvSpPr>
        <p:spPr>
          <a:xfrm>
            <a:off x="5621415" y="3213500"/>
            <a:ext cx="949171" cy="369332"/>
          </a:xfrm>
          <a:prstGeom prst="rect">
            <a:avLst/>
          </a:prstGeom>
          <a:noFill/>
        </p:spPr>
        <p:txBody>
          <a:bodyPr wrap="none" rtlCol="0">
            <a:spAutoFit/>
          </a:bodyPr>
          <a:lstStyle/>
          <a:p>
            <a:r>
              <a:rPr lang="fr-FR" dirty="0">
                <a:solidFill>
                  <a:srgbClr val="0070C0"/>
                </a:solidFill>
                <a:latin typeface="Cooper Black" panose="0208090404030B020404" pitchFamily="18" charset="0"/>
              </a:rPr>
              <a:t>HOW ?</a:t>
            </a:r>
            <a:endParaRPr lang="en-GB" dirty="0">
              <a:solidFill>
                <a:srgbClr val="0070C0"/>
              </a:solidFill>
              <a:latin typeface="Cooper Black" panose="0208090404030B020404" pitchFamily="18" charset="0"/>
            </a:endParaRPr>
          </a:p>
        </p:txBody>
      </p:sp>
      <p:sp>
        <p:nvSpPr>
          <p:cNvPr id="14" name="Rectangle 13">
            <a:extLst>
              <a:ext uri="{FF2B5EF4-FFF2-40B4-BE49-F238E27FC236}">
                <a16:creationId xmlns:a16="http://schemas.microsoft.com/office/drawing/2014/main" id="{04329E6E-037D-4BB7-9443-D106506350CF}"/>
              </a:ext>
            </a:extLst>
          </p:cNvPr>
          <p:cNvSpPr/>
          <p:nvPr/>
        </p:nvSpPr>
        <p:spPr>
          <a:xfrm>
            <a:off x="6981712" y="4162621"/>
            <a:ext cx="1857488" cy="951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537D941-AD2A-43AA-9C2F-51824B779741}"/>
              </a:ext>
            </a:extLst>
          </p:cNvPr>
          <p:cNvSpPr/>
          <p:nvPr/>
        </p:nvSpPr>
        <p:spPr>
          <a:xfrm>
            <a:off x="7910456" y="2736448"/>
            <a:ext cx="4281544" cy="1446550"/>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Conceptual</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models</a:t>
            </a:r>
            <a:endParaRPr lang="fr-FR"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1D/2D Numerical modelling: </a:t>
            </a:r>
            <a:r>
              <a:rPr lang="en-GB" sz="1600" dirty="0" err="1">
                <a:solidFill>
                  <a:schemeClr val="bg1">
                    <a:lumMod val="85000"/>
                  </a:schemeClr>
                </a:solidFill>
                <a:latin typeface="Calibri" panose="020F0502020204030204" pitchFamily="34" charset="0"/>
                <a:cs typeface="Calibri" panose="020F0502020204030204" pitchFamily="34" charset="0"/>
              </a:rPr>
              <a:t>OpenGeosys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1E1CA4E1-FEA5-4C17-9A9C-3E9F7D7E6F1E}"/>
              </a:ext>
            </a:extLst>
          </p:cNvPr>
          <p:cNvSpPr/>
          <p:nvPr/>
        </p:nvSpPr>
        <p:spPr>
          <a:xfrm>
            <a:off x="7910456" y="2736448"/>
            <a:ext cx="4281544" cy="1446550"/>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Conceptual</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models</a:t>
            </a:r>
            <a:endParaRPr lang="fr-FR"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1D/2D Numerical modelling: </a:t>
            </a:r>
            <a:r>
              <a:rPr lang="en-GB" sz="1600" dirty="0" err="1">
                <a:latin typeface="Calibri" panose="020F0502020204030204" pitchFamily="34" charset="0"/>
                <a:cs typeface="Calibri" panose="020F0502020204030204" pitchFamily="34" charset="0"/>
              </a:rPr>
              <a:t>OpenGeosys</a:t>
            </a:r>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pic>
        <p:nvPicPr>
          <p:cNvPr id="18" name="Picture 30">
            <a:extLst>
              <a:ext uri="{FF2B5EF4-FFF2-40B4-BE49-F238E27FC236}">
                <a16:creationId xmlns:a16="http://schemas.microsoft.com/office/drawing/2014/main" id="{76B2E547-49F1-492C-805D-85A774AFDAF3}"/>
              </a:ext>
            </a:extLst>
          </p:cNvPr>
          <p:cNvPicPr>
            <a:picLocks noChangeAspect="1"/>
          </p:cNvPicPr>
          <p:nvPr/>
        </p:nvPicPr>
        <p:blipFill rotWithShape="1">
          <a:blip r:embed="rId8">
            <a:extLst>
              <a:ext uri="{28A0092B-C50C-407E-A947-70E740481C1C}">
                <a14:useLocalDpi xmlns:a14="http://schemas.microsoft.com/office/drawing/2010/main" val="0"/>
              </a:ext>
            </a:extLst>
          </a:blip>
          <a:srcRect l="40596" t="64092" r="41225"/>
          <a:stretch/>
        </p:blipFill>
        <p:spPr>
          <a:xfrm>
            <a:off x="0" y="4490977"/>
            <a:ext cx="464408" cy="2364816"/>
          </a:xfrm>
          <a:prstGeom prst="rect">
            <a:avLst/>
          </a:prstGeom>
        </p:spPr>
      </p:pic>
      <p:sp>
        <p:nvSpPr>
          <p:cNvPr id="5" name="Espace réservé du numéro de diapositive 4">
            <a:extLst>
              <a:ext uri="{FF2B5EF4-FFF2-40B4-BE49-F238E27FC236}">
                <a16:creationId xmlns:a16="http://schemas.microsoft.com/office/drawing/2014/main" id="{52557631-BBC7-47B9-A6F9-11F13CE094D5}"/>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369565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492240" cy="592180"/>
          </a:xfrm>
        </p:spPr>
        <p:txBody>
          <a:bodyPr>
            <a:noAutofit/>
          </a:bodyPr>
          <a:lstStyle/>
          <a:p>
            <a:r>
              <a:rPr lang="en-GB" sz="1800" dirty="0"/>
              <a:t>NUMERICAL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27385" y="2770806"/>
            <a:ext cx="2803025" cy="2430796"/>
          </a:xfrm>
          <a:prstGeom prst="rect">
            <a:avLst/>
          </a:prstGeom>
        </p:spPr>
      </p:pic>
      <p:sp>
        <p:nvSpPr>
          <p:cNvPr id="17" name="Rectangle 16"/>
          <p:cNvSpPr/>
          <p:nvPr/>
        </p:nvSpPr>
        <p:spPr>
          <a:xfrm>
            <a:off x="511378" y="1156414"/>
            <a:ext cx="7852815" cy="338554"/>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sp>
        <p:nvSpPr>
          <p:cNvPr id="19" name="Rectangle 18"/>
          <p:cNvSpPr/>
          <p:nvPr/>
        </p:nvSpPr>
        <p:spPr>
          <a:xfrm>
            <a:off x="5079751" y="2038794"/>
            <a:ext cx="1545992"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1) </a:t>
            </a: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∆q ?</a:t>
            </a:r>
          </a:p>
        </p:txBody>
      </p:sp>
      <p:pic>
        <p:nvPicPr>
          <p:cNvPr id="25" name="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3764" t="7136" r="3475" b="1398"/>
          <a:stretch/>
        </p:blipFill>
        <p:spPr>
          <a:xfrm>
            <a:off x="7424505" y="1513069"/>
            <a:ext cx="2868772" cy="2515474"/>
          </a:xfrm>
          <a:prstGeom prst="rect">
            <a:avLst/>
          </a:prstGeom>
        </p:spPr>
      </p:pic>
      <p:pic>
        <p:nvPicPr>
          <p:cNvPr id="26" name="Picture 25"/>
          <p:cNvPicPr>
            <a:picLocks noChangeAspect="1"/>
          </p:cNvPicPr>
          <p:nvPr/>
        </p:nvPicPr>
        <p:blipFill rotWithShape="1">
          <a:blip r:embed="rId12">
            <a:extLst>
              <a:ext uri="{28A0092B-C50C-407E-A947-70E740481C1C}">
                <a14:useLocalDpi xmlns:a14="http://schemas.microsoft.com/office/drawing/2010/main" val="0"/>
              </a:ext>
            </a:extLst>
          </a:blip>
          <a:srcRect l="2" r="48015"/>
          <a:stretch/>
        </p:blipFill>
        <p:spPr>
          <a:xfrm>
            <a:off x="7270383" y="4276606"/>
            <a:ext cx="3022894" cy="2492168"/>
          </a:xfrm>
          <a:prstGeom prst="rect">
            <a:avLst/>
          </a:prstGeom>
        </p:spPr>
      </p:pic>
      <p:cxnSp>
        <p:nvCxnSpPr>
          <p:cNvPr id="18" name="Straight Arrow Connector 28">
            <a:extLst>
              <a:ext uri="{FF2B5EF4-FFF2-40B4-BE49-F238E27FC236}">
                <a16:creationId xmlns:a16="http://schemas.microsoft.com/office/drawing/2014/main" id="{4B5AF958-E200-4B91-B49F-BCACBA29283A}"/>
              </a:ext>
            </a:extLst>
          </p:cNvPr>
          <p:cNvCxnSpPr>
            <a:cxnSpLocks/>
            <a:stCxn id="20" idx="4"/>
          </p:cNvCxnSpPr>
          <p:nvPr/>
        </p:nvCxnSpPr>
        <p:spPr>
          <a:xfrm>
            <a:off x="7687947" y="3428999"/>
            <a:ext cx="552804" cy="11764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7A8FE774-963D-4C81-95FF-9BF7666831EB}"/>
              </a:ext>
            </a:extLst>
          </p:cNvPr>
          <p:cNvSpPr txBox="1"/>
          <p:nvPr/>
        </p:nvSpPr>
        <p:spPr>
          <a:xfrm>
            <a:off x="8611267" y="2783034"/>
            <a:ext cx="659155" cy="261610"/>
          </a:xfrm>
          <a:prstGeom prst="rect">
            <a:avLst/>
          </a:prstGeom>
          <a:noFill/>
        </p:spPr>
        <p:txBody>
          <a:bodyPr wrap="none" rtlCol="0">
            <a:spAutoFit/>
          </a:bodyPr>
          <a:lstStyle/>
          <a:p>
            <a:r>
              <a:rPr lang="fr-FR" sz="1100" dirty="0"/>
              <a:t>-1000W</a:t>
            </a:r>
            <a:endParaRPr lang="en-GB" sz="1100" dirty="0"/>
          </a:p>
        </p:txBody>
      </p:sp>
      <p:sp>
        <p:nvSpPr>
          <p:cNvPr id="33" name="Rectangle 32">
            <a:extLst>
              <a:ext uri="{FF2B5EF4-FFF2-40B4-BE49-F238E27FC236}">
                <a16:creationId xmlns:a16="http://schemas.microsoft.com/office/drawing/2014/main" id="{7104A208-3C81-4F78-9235-A49A159DEFCD}"/>
              </a:ext>
            </a:extLst>
          </p:cNvPr>
          <p:cNvSpPr/>
          <p:nvPr/>
        </p:nvSpPr>
        <p:spPr>
          <a:xfrm>
            <a:off x="424756" y="869483"/>
            <a:ext cx="2103076" cy="338554"/>
          </a:xfrm>
          <a:prstGeom prst="rect">
            <a:avLst/>
          </a:prstGeom>
        </p:spPr>
        <p:txBody>
          <a:bodyPr wrap="none">
            <a:spAutoFit/>
          </a:bodyPr>
          <a:lstStyle/>
          <a:p>
            <a:r>
              <a:rPr lang="fr-FR" sz="1600" i="1" dirty="0">
                <a:solidFill>
                  <a:srgbClr val="0070C0"/>
                </a:solidFill>
                <a:latin typeface="Calibri" panose="020F0502020204030204" pitchFamily="34" charset="0"/>
                <a:ea typeface="Tahoma" panose="020B0604030504040204" pitchFamily="34" charset="0"/>
                <a:cs typeface="Calibri" panose="020F0502020204030204" pitchFamily="34" charset="0"/>
              </a:rPr>
              <a:t>Vertical conductive flux</a:t>
            </a:r>
            <a:endParaRPr lang="en-GB" sz="1600" i="1" dirty="0">
              <a:solidFill>
                <a:srgbClr val="0070C0"/>
              </a:solidFill>
              <a:latin typeface="Calibri" panose="020F0502020204030204" pitchFamily="34" charset="0"/>
              <a:ea typeface="Tahoma" panose="020B0604030504040204" pitchFamily="34" charset="0"/>
              <a:cs typeface="Calibri" panose="020F0502020204030204" pitchFamily="34" charset="0"/>
            </a:endParaRPr>
          </a:p>
        </p:txBody>
      </p:sp>
      <p:pic>
        <p:nvPicPr>
          <p:cNvPr id="35" name="Picture 30">
            <a:extLst>
              <a:ext uri="{FF2B5EF4-FFF2-40B4-BE49-F238E27FC236}">
                <a16:creationId xmlns:a16="http://schemas.microsoft.com/office/drawing/2014/main" id="{A8EDEF49-1870-4D55-BA3B-DB8B8B918535}"/>
              </a:ext>
            </a:extLst>
          </p:cNvPr>
          <p:cNvPicPr>
            <a:picLocks noChangeAspect="1"/>
          </p:cNvPicPr>
          <p:nvPr/>
        </p:nvPicPr>
        <p:blipFill rotWithShape="1">
          <a:blip r:embed="rId13">
            <a:extLst>
              <a:ext uri="{28A0092B-C50C-407E-A947-70E740481C1C}">
                <a14:useLocalDpi xmlns:a14="http://schemas.microsoft.com/office/drawing/2010/main" val="0"/>
              </a:ext>
            </a:extLst>
          </a:blip>
          <a:srcRect l="40596" t="57703" r="41225"/>
          <a:stretch/>
        </p:blipFill>
        <p:spPr>
          <a:xfrm>
            <a:off x="0" y="4070195"/>
            <a:ext cx="464408" cy="2785598"/>
          </a:xfrm>
          <a:prstGeom prst="rect">
            <a:avLst/>
          </a:prstGeom>
        </p:spPr>
      </p:pic>
      <p:sp>
        <p:nvSpPr>
          <p:cNvPr id="20" name="Oval 26">
            <a:extLst>
              <a:ext uri="{FF2B5EF4-FFF2-40B4-BE49-F238E27FC236}">
                <a16:creationId xmlns:a16="http://schemas.microsoft.com/office/drawing/2014/main" id="{0C5DB48E-E315-49E7-9DED-C83B8B175FD8}"/>
              </a:ext>
            </a:extLst>
          </p:cNvPr>
          <p:cNvSpPr/>
          <p:nvPr/>
        </p:nvSpPr>
        <p:spPr>
          <a:xfrm>
            <a:off x="7563388" y="2137070"/>
            <a:ext cx="249117" cy="12919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space réservé du numéro de diapositive 8">
            <a:extLst>
              <a:ext uri="{FF2B5EF4-FFF2-40B4-BE49-F238E27FC236}">
                <a16:creationId xmlns:a16="http://schemas.microsoft.com/office/drawing/2014/main" id="{40C285CC-DF0C-4141-B5F1-ED4DCEF6CADF}"/>
              </a:ext>
            </a:extLst>
          </p:cNvPr>
          <p:cNvSpPr>
            <a:spLocks noGrp="1"/>
          </p:cNvSpPr>
          <p:nvPr>
            <p:ph type="sldNum" sz="quarter" idx="12"/>
          </p:nvPr>
        </p:nvSpPr>
        <p:spPr/>
        <p:txBody>
          <a:bodyPr/>
          <a:lstStyle/>
          <a:p>
            <a:fld id="{8A7A6979-0714-4377-B894-6BE4C2D6E202}" type="slidenum">
              <a:rPr lang="en-US" smtClean="0"/>
              <a:pPr/>
              <a:t>7</a:t>
            </a:fld>
            <a:endParaRPr lang="en-US" dirty="0"/>
          </a:p>
        </p:txBody>
      </p:sp>
      <p:pic>
        <p:nvPicPr>
          <p:cNvPr id="3" name="Image 2">
            <a:extLst>
              <a:ext uri="{FF2B5EF4-FFF2-40B4-BE49-F238E27FC236}">
                <a16:creationId xmlns:a16="http://schemas.microsoft.com/office/drawing/2014/main" id="{4374D51D-C5D4-49C3-B4D0-A1F0E8D91589}"/>
              </a:ext>
            </a:extLst>
          </p:cNvPr>
          <p:cNvPicPr>
            <a:picLocks noChangeAspect="1"/>
          </p:cNvPicPr>
          <p:nvPr/>
        </p:nvPicPr>
        <p:blipFill>
          <a:blip r:embed="rId14"/>
          <a:stretch>
            <a:fillRect/>
          </a:stretch>
        </p:blipFill>
        <p:spPr>
          <a:xfrm>
            <a:off x="635533" y="2377348"/>
            <a:ext cx="3440474" cy="3133950"/>
          </a:xfrm>
          <a:prstGeom prst="rect">
            <a:avLst/>
          </a:prstGeom>
        </p:spPr>
      </p:pic>
    </p:spTree>
    <p:extLst>
      <p:ext uri="{BB962C8B-B14F-4D97-AF65-F5344CB8AC3E}">
        <p14:creationId xmlns:p14="http://schemas.microsoft.com/office/powerpoint/2010/main" val="169791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45000" fill="hold"/>
                                        <p:tgtEl>
                                          <p:spTgt spid="25"/>
                                        </p:tgtEl>
                                      </p:cBhvr>
                                    </p:cmd>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25"/>
                </p:tgtEl>
              </p:cMediaNode>
            </p:video>
          </p:childTnLst>
        </p:cTn>
      </p:par>
    </p:tnLst>
    <p:bldLst>
      <p:bldP spid="19" grpId="0"/>
      <p:bldP spid="11"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588254" cy="592180"/>
          </a:xfrm>
        </p:spPr>
        <p:txBody>
          <a:bodyPr>
            <a:noAutofit/>
          </a:bodyPr>
          <a:lstStyle/>
          <a:p>
            <a:r>
              <a:rPr lang="en-GB" sz="1800" dirty="0"/>
              <a:t>Next step: SENSITIVITY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3" name="TextBox 2"/>
              <p:cNvSpPr txBox="1"/>
              <p:nvPr/>
            </p:nvSpPr>
            <p:spPr>
              <a:xfrm>
                <a:off x="9528466" y="2881618"/>
                <a:ext cx="1703095" cy="301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𝑬</m:t>
                          </m:r>
                        </m:e>
                        <m:sub>
                          <m:r>
                            <a:rPr lang="fr-FR" b="1" i="1" smtClean="0">
                              <a:solidFill>
                                <a:schemeClr val="accent1">
                                  <a:lumMod val="75000"/>
                                </a:schemeClr>
                              </a:solidFill>
                              <a:latin typeface="Cambria Math" panose="02040503050406030204" pitchFamily="18" charset="0"/>
                            </a:rPr>
                            <m:t>𝒉𝒑</m:t>
                          </m:r>
                        </m:sub>
                      </m:sSub>
                      <m:r>
                        <a:rPr lang="fr-FR" b="0" i="1" smtClean="0">
                          <a:latin typeface="Cambria Math" panose="02040503050406030204" pitchFamily="18" charset="0"/>
                        </a:rPr>
                        <m:t>=</m:t>
                      </m:r>
                      <m:r>
                        <a:rPr lang="fr-FR" b="1" i="1" smtClean="0">
                          <a:solidFill>
                            <a:schemeClr val="accent1">
                              <a:lumMod val="75000"/>
                            </a:schemeClr>
                          </a:solidFill>
                          <a:latin typeface="Cambria Math" panose="02040503050406030204" pitchFamily="18" charset="0"/>
                        </a:rPr>
                        <m:t>𝑸</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𝑇</m:t>
                      </m:r>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b="0" i="1" smtClean="0">
                              <a:latin typeface="Cambria Math" panose="02040503050406030204" pitchFamily="18" charset="0"/>
                              <a:ea typeface="Cambria Math" panose="02040503050406030204" pitchFamily="18" charset="0"/>
                            </a:rPr>
                            <m:t>𝑤</m:t>
                          </m:r>
                        </m:sub>
                      </m:sSub>
                      <m:sSub>
                        <m:sSubPr>
                          <m:ctrlPr>
                            <a:rPr lang="fr-FR" i="1">
                              <a:latin typeface="Cambria Math" panose="02040503050406030204" pitchFamily="18" charset="0"/>
                            </a:rPr>
                          </m:ctrlPr>
                        </m:sSubPr>
                        <m:e>
                          <m:r>
                            <a:rPr lang="fr-FR" i="1">
                              <a:latin typeface="Cambria Math" panose="02040503050406030204" pitchFamily="18" charset="0"/>
                            </a:rPr>
                            <m:t>𝑐</m:t>
                          </m:r>
                        </m:e>
                        <m:sub>
                          <m:r>
                            <a:rPr lang="fr-FR" b="0" i="1" smtClean="0">
                              <a:latin typeface="Cambria Math" panose="02040503050406030204" pitchFamily="18" charset="0"/>
                            </a:rPr>
                            <m:t>𝑤</m:t>
                          </m:r>
                        </m:sub>
                      </m:sSub>
                    </m:oMath>
                  </m:oMathPara>
                </a14:m>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9528466" y="2881618"/>
                <a:ext cx="1703095" cy="301878"/>
              </a:xfrm>
              <a:prstGeom prst="rect">
                <a:avLst/>
              </a:prstGeom>
              <a:blipFill>
                <a:blip r:embed="rId8"/>
                <a:stretch>
                  <a:fillRect l="-2509" r="-358" b="-30612"/>
                </a:stretch>
              </a:blipFill>
            </p:spPr>
            <p:txBody>
              <a:bodyPr/>
              <a:lstStyle/>
              <a:p>
                <a:r>
                  <a:rPr lang="en-GB">
                    <a:noFill/>
                  </a:rPr>
                  <a:t> </a:t>
                </a:r>
              </a:p>
            </p:txBody>
          </p:sp>
        </mc:Fallback>
      </mc:AlternateContent>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9827" y="3187994"/>
            <a:ext cx="5839640" cy="2495898"/>
          </a:xfrm>
          <a:prstGeom prst="rect">
            <a:avLst/>
          </a:prstGeom>
        </p:spPr>
      </p:pic>
      <mc:AlternateContent xmlns:mc="http://schemas.openxmlformats.org/markup-compatibility/2006" xmlns:a14="http://schemas.microsoft.com/office/drawing/2010/main">
        <mc:Choice Requires="a14">
          <p:sp>
            <p:nvSpPr>
              <p:cNvPr id="13" name="Rectangle 12"/>
              <p:cNvSpPr/>
              <p:nvPr/>
            </p:nvSpPr>
            <p:spPr>
              <a:xfrm>
                <a:off x="10111307" y="3187994"/>
                <a:ext cx="79085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200" b="0" i="1" smtClean="0">
                          <a:solidFill>
                            <a:srgbClr val="002060"/>
                          </a:solidFill>
                          <a:latin typeface="Cambria Math" panose="02040503050406030204" pitchFamily="18" charset="0"/>
                        </a:rPr>
                        <m:t>(</m:t>
                      </m:r>
                      <m:sSup>
                        <m:sSupPr>
                          <m:ctrlPr>
                            <a:rPr lang="fr-FR" sz="1200" b="0" i="1" smtClean="0">
                              <a:solidFill>
                                <a:srgbClr val="002060"/>
                              </a:solidFill>
                              <a:latin typeface="Cambria Math" panose="02040503050406030204" pitchFamily="18" charset="0"/>
                            </a:rPr>
                          </m:ctrlPr>
                        </m:sSupPr>
                        <m:e>
                          <m:r>
                            <a:rPr lang="fr-FR" sz="1200" b="0" i="1" smtClean="0">
                              <a:solidFill>
                                <a:srgbClr val="002060"/>
                              </a:solidFill>
                              <a:latin typeface="Cambria Math" panose="02040503050406030204" pitchFamily="18" charset="0"/>
                            </a:rPr>
                            <m:t>𝑚</m:t>
                          </m:r>
                        </m:e>
                        <m:sup>
                          <m:r>
                            <a:rPr lang="fr-FR" sz="1200" b="0" i="1" smtClean="0">
                              <a:solidFill>
                                <a:srgbClr val="002060"/>
                              </a:solidFill>
                              <a:latin typeface="Cambria Math" panose="02040503050406030204" pitchFamily="18" charset="0"/>
                            </a:rPr>
                            <m:t>3</m:t>
                          </m:r>
                        </m:sup>
                      </m:sSup>
                      <m:sSup>
                        <m:sSupPr>
                          <m:ctrlPr>
                            <a:rPr lang="fr-FR" sz="1200" b="0" i="1" smtClean="0">
                              <a:solidFill>
                                <a:srgbClr val="002060"/>
                              </a:solidFill>
                              <a:latin typeface="Cambria Math" panose="02040503050406030204" pitchFamily="18" charset="0"/>
                            </a:rPr>
                          </m:ctrlPr>
                        </m:sSupPr>
                        <m:e>
                          <m:r>
                            <a:rPr lang="fr-FR" sz="1200" b="0" i="1" smtClean="0">
                              <a:solidFill>
                                <a:srgbClr val="002060"/>
                              </a:solidFill>
                              <a:latin typeface="Cambria Math" panose="02040503050406030204" pitchFamily="18" charset="0"/>
                            </a:rPr>
                            <m:t>𝑠</m:t>
                          </m:r>
                        </m:e>
                        <m:sup>
                          <m:r>
                            <a:rPr lang="fr-FR" sz="1200" b="0" i="1" smtClean="0">
                              <a:solidFill>
                                <a:srgbClr val="002060"/>
                              </a:solidFill>
                              <a:latin typeface="Cambria Math" panose="02040503050406030204" pitchFamily="18" charset="0"/>
                            </a:rPr>
                            <m:t>−1</m:t>
                          </m:r>
                        </m:sup>
                      </m:sSup>
                      <m:r>
                        <a:rPr lang="fr-FR" sz="1200" b="0" i="1" smtClean="0">
                          <a:solidFill>
                            <a:srgbClr val="002060"/>
                          </a:solidFill>
                          <a:latin typeface="Cambria Math" panose="02040503050406030204" pitchFamily="18" charset="0"/>
                        </a:rPr>
                        <m:t>)</m:t>
                      </m:r>
                    </m:oMath>
                  </m:oMathPara>
                </a14:m>
                <a:endParaRPr lang="en-GB" sz="1200" dirty="0">
                  <a:solidFill>
                    <a:srgbClr val="00206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10111307" y="3187994"/>
                <a:ext cx="790858" cy="276999"/>
              </a:xfrm>
              <a:prstGeom prst="rect">
                <a:avLst/>
              </a:prstGeom>
              <a:blipFill>
                <a:blip r:embed="rId10"/>
                <a:stretch>
                  <a:fillRect b="-11111"/>
                </a:stretch>
              </a:blipFill>
            </p:spPr>
            <p:txBody>
              <a:bodyPr/>
              <a:lstStyle/>
              <a:p>
                <a:r>
                  <a:rPr lang="en-GB">
                    <a:noFill/>
                  </a:rPr>
                  <a:t> </a:t>
                </a:r>
              </a:p>
            </p:txBody>
          </p:sp>
        </mc:Fallback>
      </mc:AlternateContent>
      <p:pic>
        <p:nvPicPr>
          <p:cNvPr id="24" name="Image 48">
            <a:extLst>
              <a:ext uri="{FF2B5EF4-FFF2-40B4-BE49-F238E27FC236}">
                <a16:creationId xmlns:a16="http://schemas.microsoft.com/office/drawing/2014/main" id="{BF422148-056A-4C64-A177-3A2D5E73E493}"/>
              </a:ext>
            </a:extLst>
          </p:cNvPr>
          <p:cNvPicPr>
            <a:picLocks noChangeAspect="1"/>
          </p:cNvPicPr>
          <p:nvPr/>
        </p:nvPicPr>
        <p:blipFill>
          <a:blip r:embed="rId11"/>
          <a:stretch>
            <a:fillRect/>
          </a:stretch>
        </p:blipFill>
        <p:spPr>
          <a:xfrm>
            <a:off x="775331" y="3510975"/>
            <a:ext cx="3777099" cy="1762642"/>
          </a:xfrm>
          <a:prstGeom prst="rect">
            <a:avLst/>
          </a:prstGeom>
        </p:spPr>
      </p:pic>
      <p:pic>
        <p:nvPicPr>
          <p:cNvPr id="46" name="Picture 45"/>
          <p:cNvPicPr>
            <a:picLocks noChangeAspect="1"/>
          </p:cNvPicPr>
          <p:nvPr/>
        </p:nvPicPr>
        <p:blipFill rotWithShape="1">
          <a:blip r:embed="rId12">
            <a:extLst>
              <a:ext uri="{28A0092B-C50C-407E-A947-70E740481C1C}">
                <a14:useLocalDpi xmlns:a14="http://schemas.microsoft.com/office/drawing/2010/main" val="0"/>
              </a:ext>
            </a:extLst>
          </a:blip>
          <a:srcRect l="41968" t="50492" r="44737" b="46114"/>
          <a:stretch/>
        </p:blipFill>
        <p:spPr>
          <a:xfrm>
            <a:off x="7504129" y="4624746"/>
            <a:ext cx="978941" cy="141933"/>
          </a:xfrm>
          <a:prstGeom prst="rect">
            <a:avLst/>
          </a:prstGeom>
        </p:spPr>
      </p:pic>
      <p:pic>
        <p:nvPicPr>
          <p:cNvPr id="47" name="Picture 46"/>
          <p:cNvPicPr>
            <a:picLocks noChangeAspect="1"/>
          </p:cNvPicPr>
          <p:nvPr/>
        </p:nvPicPr>
        <p:blipFill rotWithShape="1">
          <a:blip r:embed="rId12">
            <a:extLst>
              <a:ext uri="{28A0092B-C50C-407E-A947-70E740481C1C}">
                <a14:useLocalDpi xmlns:a14="http://schemas.microsoft.com/office/drawing/2010/main" val="0"/>
              </a:ext>
            </a:extLst>
          </a:blip>
          <a:srcRect l="49370" t="42695" r="39330" b="53167"/>
          <a:stretch/>
        </p:blipFill>
        <p:spPr>
          <a:xfrm>
            <a:off x="9768783" y="4605036"/>
            <a:ext cx="973912" cy="168744"/>
          </a:xfrm>
          <a:prstGeom prst="rect">
            <a:avLst/>
          </a:prstGeom>
        </p:spPr>
      </p:pic>
      <p:sp>
        <p:nvSpPr>
          <p:cNvPr id="48" name="Rectangle 47"/>
          <p:cNvSpPr/>
          <p:nvPr/>
        </p:nvSpPr>
        <p:spPr>
          <a:xfrm>
            <a:off x="775331" y="4305686"/>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Arrow Connector 51"/>
          <p:cNvCxnSpPr/>
          <p:nvPr/>
        </p:nvCxnSpPr>
        <p:spPr>
          <a:xfrm>
            <a:off x="4120358" y="3089010"/>
            <a:ext cx="0" cy="339990"/>
          </a:xfrm>
          <a:prstGeom prst="straightConnector1">
            <a:avLst/>
          </a:prstGeom>
          <a:ln w="2857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p:cNvCxnSpPr/>
          <p:nvPr/>
        </p:nvCxnSpPr>
        <p:spPr>
          <a:xfrm flipV="1">
            <a:off x="1178381" y="3034611"/>
            <a:ext cx="2007" cy="36477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8326100" y="3806588"/>
                <a:ext cx="783420" cy="369332"/>
              </a:xfrm>
              <a:prstGeom prst="rect">
                <a:avLst/>
              </a:prstGeom>
              <a:noFill/>
            </p:spPr>
            <p:txBody>
              <a:bodyPr wrap="none" rtlCol="0">
                <a:spAutoFit/>
              </a:bodyPr>
              <a:lstStyle/>
              <a:p>
                <a14:m>
                  <m:oMath xmlns:m="http://schemas.openxmlformats.org/officeDocument/2006/math">
                    <m:sSub>
                      <m:sSubPr>
                        <m:ctrlPr>
                          <a:rPr lang="el-GR" b="1" i="1" smtClean="0">
                            <a:solidFill>
                              <a:schemeClr val="accent1">
                                <a:lumMod val="75000"/>
                              </a:schemeClr>
                            </a:solidFill>
                            <a:latin typeface="Cambria Math" panose="02040503050406030204" pitchFamily="18" charset="0"/>
                          </a:rPr>
                        </m:ctrlPr>
                      </m:sSubPr>
                      <m:e>
                        <m:r>
                          <m:rPr>
                            <m:nor/>
                          </m:rPr>
                          <a:rPr lang="el-GR" b="1" dirty="0">
                            <a:solidFill>
                              <a:schemeClr val="accent1">
                                <a:lumMod val="75000"/>
                              </a:schemeClr>
                            </a:solidFill>
                          </a:rPr>
                          <m:t>λ</m:t>
                        </m:r>
                      </m:e>
                      <m:sub>
                        <m:r>
                          <a:rPr lang="fr-FR" b="1" i="1" smtClean="0">
                            <a:solidFill>
                              <a:schemeClr val="accent1">
                                <a:lumMod val="75000"/>
                              </a:schemeClr>
                            </a:solidFill>
                            <a:latin typeface="Cambria Math" panose="02040503050406030204" pitchFamily="18" charset="0"/>
                          </a:rPr>
                          <m:t>𝒓</m:t>
                        </m:r>
                      </m:sub>
                    </m:sSub>
                  </m:oMath>
                </a14:m>
                <a:r>
                  <a:rPr lang="en-GB" b="1" dirty="0">
                    <a:solidFill>
                      <a:schemeClr val="accent1">
                        <a:lumMod val="75000"/>
                      </a:schemeClr>
                    </a:solidFill>
                  </a:rPr>
                  <a:t>, </a:t>
                </a:r>
                <a14:m>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𝑲</m:t>
                        </m:r>
                      </m:e>
                      <m:sub>
                        <m:r>
                          <a:rPr lang="fr-FR" b="1" i="1" smtClean="0">
                            <a:solidFill>
                              <a:schemeClr val="accent1">
                                <a:lumMod val="75000"/>
                              </a:schemeClr>
                            </a:solidFill>
                            <a:latin typeface="Cambria Math" panose="02040503050406030204" pitchFamily="18" charset="0"/>
                          </a:rPr>
                          <m:t>𝒓</m:t>
                        </m:r>
                      </m:sub>
                    </m:sSub>
                  </m:oMath>
                </a14:m>
                <a:endParaRPr lang="en-GB" b="1" dirty="0">
                  <a:solidFill>
                    <a:schemeClr val="accent1">
                      <a:lumMod val="75000"/>
                    </a:schemeClr>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8326100" y="3806588"/>
                <a:ext cx="783420" cy="369332"/>
              </a:xfrm>
              <a:prstGeom prst="rect">
                <a:avLst/>
              </a:prstGeom>
              <a:blipFill>
                <a:blip r:embed="rId17"/>
                <a:stretch>
                  <a:fillRect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324013" y="4251277"/>
                <a:ext cx="773802" cy="369332"/>
              </a:xfrm>
              <a:prstGeom prst="rect">
                <a:avLst/>
              </a:prstGeom>
              <a:noFill/>
            </p:spPr>
            <p:txBody>
              <a:bodyPr wrap="none" rtlCol="0">
                <a:spAutoFit/>
              </a:bodyPr>
              <a:lstStyle/>
              <a:p>
                <a14:m>
                  <m:oMath xmlns:m="http://schemas.openxmlformats.org/officeDocument/2006/math">
                    <m:sSub>
                      <m:sSubPr>
                        <m:ctrlPr>
                          <a:rPr lang="el-GR" b="1" i="1" smtClean="0">
                            <a:solidFill>
                              <a:schemeClr val="accent1">
                                <a:lumMod val="75000"/>
                              </a:schemeClr>
                            </a:solidFill>
                            <a:latin typeface="Cambria Math" panose="02040503050406030204" pitchFamily="18" charset="0"/>
                          </a:rPr>
                        </m:ctrlPr>
                      </m:sSubPr>
                      <m:e>
                        <m:r>
                          <m:rPr>
                            <m:nor/>
                          </m:rPr>
                          <a:rPr lang="el-GR" b="1" dirty="0">
                            <a:solidFill>
                              <a:schemeClr val="accent1">
                                <a:lumMod val="75000"/>
                              </a:schemeClr>
                            </a:solidFill>
                          </a:rPr>
                          <m:t>λ</m:t>
                        </m:r>
                      </m:e>
                      <m:sub>
                        <m:r>
                          <a:rPr lang="fr-FR" b="1" i="1" smtClean="0">
                            <a:solidFill>
                              <a:schemeClr val="accent1">
                                <a:lumMod val="75000"/>
                              </a:schemeClr>
                            </a:solidFill>
                            <a:latin typeface="Cambria Math" panose="02040503050406030204" pitchFamily="18" charset="0"/>
                          </a:rPr>
                          <m:t>𝒄</m:t>
                        </m:r>
                      </m:sub>
                    </m:sSub>
                  </m:oMath>
                </a14:m>
                <a:r>
                  <a:rPr lang="en-GB" b="1" dirty="0">
                    <a:solidFill>
                      <a:schemeClr val="accent1">
                        <a:lumMod val="75000"/>
                      </a:schemeClr>
                    </a:solidFill>
                  </a:rPr>
                  <a:t>, </a:t>
                </a:r>
                <a14:m>
                  <m:oMath xmlns:m="http://schemas.openxmlformats.org/officeDocument/2006/math">
                    <m:sSub>
                      <m:sSubPr>
                        <m:ctrlPr>
                          <a:rPr lang="en-GB" b="1" i="1">
                            <a:solidFill>
                              <a:schemeClr val="accent1">
                                <a:lumMod val="75000"/>
                              </a:schemeClr>
                            </a:solidFill>
                            <a:latin typeface="Cambria Math" panose="02040503050406030204" pitchFamily="18" charset="0"/>
                          </a:rPr>
                        </m:ctrlPr>
                      </m:sSubPr>
                      <m:e>
                        <m:r>
                          <a:rPr lang="fr-FR" b="1" i="1">
                            <a:solidFill>
                              <a:schemeClr val="accent1">
                                <a:lumMod val="75000"/>
                              </a:schemeClr>
                            </a:solidFill>
                            <a:latin typeface="Cambria Math" panose="02040503050406030204" pitchFamily="18" charset="0"/>
                          </a:rPr>
                          <m:t>𝑲</m:t>
                        </m:r>
                      </m:e>
                      <m:sub>
                        <m:r>
                          <a:rPr lang="fr-FR" b="1" i="1" smtClean="0">
                            <a:solidFill>
                              <a:schemeClr val="accent1">
                                <a:lumMod val="75000"/>
                              </a:schemeClr>
                            </a:solidFill>
                            <a:latin typeface="Cambria Math" panose="02040503050406030204" pitchFamily="18" charset="0"/>
                          </a:rPr>
                          <m:t>𝒄</m:t>
                        </m:r>
                      </m:sub>
                    </m:sSub>
                  </m:oMath>
                </a14:m>
                <a:endParaRPr lang="en-GB" b="1" dirty="0">
                  <a:solidFill>
                    <a:schemeClr val="accent1">
                      <a:lumMod val="75000"/>
                    </a:schemeClr>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324013" y="4251277"/>
                <a:ext cx="773802" cy="369332"/>
              </a:xfrm>
              <a:prstGeom prst="rect">
                <a:avLst/>
              </a:prstGeom>
              <a:blipFill>
                <a:blip r:embed="rId18"/>
                <a:stretch>
                  <a:fillRect t="-8197" b="-24590"/>
                </a:stretch>
              </a:blipFill>
            </p:spPr>
            <p:txBody>
              <a:bodyPr/>
              <a:lstStyle/>
              <a:p>
                <a:r>
                  <a:rPr lang="en-GB">
                    <a:noFill/>
                  </a:rPr>
                  <a:t> </a:t>
                </a:r>
              </a:p>
            </p:txBody>
          </p:sp>
        </mc:Fallback>
      </mc:AlternateContent>
      <p:cxnSp>
        <p:nvCxnSpPr>
          <p:cNvPr id="67" name="Straight Arrow Connector 66"/>
          <p:cNvCxnSpPr/>
          <p:nvPr/>
        </p:nvCxnSpPr>
        <p:spPr>
          <a:xfrm>
            <a:off x="4594314" y="3527959"/>
            <a:ext cx="0" cy="747476"/>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68" name="TextBox 67"/>
          <p:cNvSpPr txBox="1"/>
          <p:nvPr/>
        </p:nvSpPr>
        <p:spPr>
          <a:xfrm>
            <a:off x="4555942" y="3726983"/>
            <a:ext cx="312906" cy="369332"/>
          </a:xfrm>
          <a:prstGeom prst="rect">
            <a:avLst/>
          </a:prstGeom>
          <a:noFill/>
        </p:spPr>
        <p:txBody>
          <a:bodyPr wrap="none" rtlCol="0">
            <a:spAutoFit/>
          </a:bodyPr>
          <a:lstStyle/>
          <a:p>
            <a:r>
              <a:rPr lang="fr-FR" i="1" dirty="0"/>
              <a:t>h</a:t>
            </a:r>
            <a:endParaRPr lang="en-GB" i="1" dirty="0"/>
          </a:p>
        </p:txBody>
      </p:sp>
      <mc:AlternateContent xmlns:mc="http://schemas.openxmlformats.org/markup-compatibility/2006" xmlns:a14="http://schemas.microsoft.com/office/drawing/2010/main">
        <mc:Choice Requires="a14">
          <p:sp>
            <p:nvSpPr>
              <p:cNvPr id="70" name="TextBox 69"/>
              <p:cNvSpPr txBox="1"/>
              <p:nvPr/>
            </p:nvSpPr>
            <p:spPr>
              <a:xfrm>
                <a:off x="5715228" y="2994473"/>
                <a:ext cx="608785"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𝑸</m:t>
                          </m:r>
                        </m:e>
                        <m:sub>
                          <m:r>
                            <a:rPr lang="fr-FR" b="1" i="1" smtClean="0">
                              <a:solidFill>
                                <a:schemeClr val="accent1">
                                  <a:lumMod val="75000"/>
                                </a:schemeClr>
                              </a:solidFill>
                              <a:latin typeface="Cambria Math" panose="02040503050406030204" pitchFamily="18" charset="0"/>
                            </a:rPr>
                            <m:t>𝒓</m:t>
                          </m:r>
                        </m:sub>
                      </m:sSub>
                    </m:oMath>
                  </m:oMathPara>
                </a14:m>
                <a:endParaRPr lang="en-GB" b="1" dirty="0">
                  <a:solidFill>
                    <a:schemeClr val="accent1">
                      <a:lumMod val="75000"/>
                    </a:schemeClr>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5715228" y="2994473"/>
                <a:ext cx="608785" cy="369332"/>
              </a:xfrm>
              <a:prstGeom prst="rect">
                <a:avLst/>
              </a:prstGeom>
              <a:blipFill>
                <a:blip r:embed="rId19"/>
                <a:stretch>
                  <a:fillRect b="-1147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5177976" y="4150894"/>
                <a:ext cx="463528"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𝑸</m:t>
                          </m:r>
                        </m:e>
                        <m:sub>
                          <m:r>
                            <a:rPr lang="fr-FR" b="1" i="1" smtClean="0">
                              <a:solidFill>
                                <a:schemeClr val="accent1">
                                  <a:lumMod val="75000"/>
                                </a:schemeClr>
                              </a:solidFill>
                              <a:latin typeface="Cambria Math" panose="02040503050406030204" pitchFamily="18" charset="0"/>
                            </a:rPr>
                            <m:t>𝒓</m:t>
                          </m:r>
                        </m:sub>
                      </m:sSub>
                    </m:oMath>
                  </m:oMathPara>
                </a14:m>
                <a:endParaRPr lang="en-GB" b="1" dirty="0">
                  <a:solidFill>
                    <a:schemeClr val="accent1">
                      <a:lumMod val="75000"/>
                    </a:schemeClr>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5177976" y="4150894"/>
                <a:ext cx="463528" cy="369332"/>
              </a:xfrm>
              <a:prstGeom prst="rect">
                <a:avLst/>
              </a:prstGeom>
              <a:blipFill>
                <a:blip r:embed="rId20"/>
                <a:stretch>
                  <a:fillRect l="-1316" b="-9836"/>
                </a:stretch>
              </a:blipFill>
              <a:ln>
                <a:noFill/>
              </a:ln>
            </p:spPr>
            <p:txBody>
              <a:bodyPr/>
              <a:lstStyle/>
              <a:p>
                <a:r>
                  <a:rPr lang="en-GB">
                    <a:noFill/>
                  </a:rPr>
                  <a:t> </a:t>
                </a:r>
              </a:p>
            </p:txBody>
          </p:sp>
        </mc:Fallback>
      </mc:AlternateContent>
      <p:cxnSp>
        <p:nvCxnSpPr>
          <p:cNvPr id="73" name="Straight Arrow Connector 72"/>
          <p:cNvCxnSpPr>
            <a:stCxn id="71" idx="2"/>
          </p:cNvCxnSpPr>
          <p:nvPr/>
        </p:nvCxnSpPr>
        <p:spPr>
          <a:xfrm>
            <a:off x="5409740" y="4520226"/>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015008" y="2837396"/>
            <a:ext cx="577402" cy="307777"/>
          </a:xfrm>
          <a:prstGeom prst="rect">
            <a:avLst/>
          </a:prstGeom>
        </p:spPr>
        <p:txBody>
          <a:bodyPr wrap="none">
            <a:spAutoFit/>
          </a:bodyPr>
          <a:lstStyle/>
          <a:p>
            <a:r>
              <a:rPr lang="fr-FR" sz="1400" dirty="0">
                <a:solidFill>
                  <a:schemeClr val="accent1">
                    <a:lumMod val="75000"/>
                  </a:schemeClr>
                </a:solidFill>
                <a:latin typeface="Calibri" panose="020F0502020204030204" pitchFamily="34" charset="0"/>
                <a:ea typeface="Tahoma" panose="020B0604030504040204" pitchFamily="34" charset="0"/>
                <a:cs typeface="Calibri" panose="020F0502020204030204" pitchFamily="34" charset="0"/>
              </a:rPr>
              <a:t>T°C ?</a:t>
            </a:r>
            <a:endParaRPr lang="en-GB" sz="1400" dirty="0">
              <a:solidFill>
                <a:schemeClr val="accent1">
                  <a:lumMod val="75000"/>
                </a:schemeClr>
              </a:solidFill>
            </a:endParaRPr>
          </a:p>
        </p:txBody>
      </p:sp>
      <p:sp>
        <p:nvSpPr>
          <p:cNvPr id="78" name="Rectangle 77"/>
          <p:cNvSpPr/>
          <p:nvPr/>
        </p:nvSpPr>
        <p:spPr>
          <a:xfrm>
            <a:off x="5263275" y="3973968"/>
            <a:ext cx="577402" cy="307777"/>
          </a:xfrm>
          <a:prstGeom prst="rect">
            <a:avLst/>
          </a:prstGeom>
        </p:spPr>
        <p:txBody>
          <a:bodyPr wrap="none">
            <a:spAutoFit/>
          </a:bodyPr>
          <a:lstStyle/>
          <a:p>
            <a:r>
              <a:rPr lang="fr-FR" sz="1400" dirty="0">
                <a:solidFill>
                  <a:schemeClr val="accent1">
                    <a:lumMod val="75000"/>
                  </a:schemeClr>
                </a:solidFill>
                <a:latin typeface="Calibri" panose="020F0502020204030204" pitchFamily="34" charset="0"/>
                <a:ea typeface="Tahoma" panose="020B0604030504040204" pitchFamily="34" charset="0"/>
                <a:cs typeface="Calibri" panose="020F0502020204030204" pitchFamily="34" charset="0"/>
              </a:rPr>
              <a:t>T°C ?</a:t>
            </a:r>
            <a:endParaRPr lang="en-GB" sz="1400" dirty="0">
              <a:solidFill>
                <a:schemeClr val="accent1">
                  <a:lumMod val="75000"/>
                </a:schemeClr>
              </a:solidFill>
            </a:endParaRPr>
          </a:p>
        </p:txBody>
      </p:sp>
      <p:sp>
        <p:nvSpPr>
          <p:cNvPr id="79" name="TextBox 78"/>
          <p:cNvSpPr txBox="1"/>
          <p:nvPr/>
        </p:nvSpPr>
        <p:spPr>
          <a:xfrm>
            <a:off x="8466438" y="4319611"/>
            <a:ext cx="312906" cy="369332"/>
          </a:xfrm>
          <a:prstGeom prst="rect">
            <a:avLst/>
          </a:prstGeom>
          <a:noFill/>
        </p:spPr>
        <p:txBody>
          <a:bodyPr wrap="none" rtlCol="0">
            <a:spAutoFit/>
          </a:bodyPr>
          <a:lstStyle/>
          <a:p>
            <a:r>
              <a:rPr lang="fr-FR" i="1" dirty="0"/>
              <a:t>L</a:t>
            </a:r>
            <a:endParaRPr lang="en-GB" i="1" dirty="0"/>
          </a:p>
        </p:txBody>
      </p:sp>
      <p:sp>
        <p:nvSpPr>
          <p:cNvPr id="5" name="Rectangle 4">
            <a:extLst>
              <a:ext uri="{FF2B5EF4-FFF2-40B4-BE49-F238E27FC236}">
                <a16:creationId xmlns:a16="http://schemas.microsoft.com/office/drawing/2014/main" id="{D2663F2A-3BB7-41C6-93BA-BB76EC0966E3}"/>
              </a:ext>
            </a:extLst>
          </p:cNvPr>
          <p:cNvSpPr/>
          <p:nvPr/>
        </p:nvSpPr>
        <p:spPr>
          <a:xfrm>
            <a:off x="653289" y="6162493"/>
            <a:ext cx="6096000" cy="338554"/>
          </a:xfrm>
          <a:prstGeom prst="rect">
            <a:avLst/>
          </a:prstGeom>
        </p:spPr>
        <p:txBody>
          <a:bodyPr>
            <a:spAutoFit/>
          </a:bodyPr>
          <a:lstStyle/>
          <a:p>
            <a:pPr marL="285750" indent="-285750">
              <a:buFont typeface="Wingdings" panose="05000000000000000000" pitchFamily="2" charset="2"/>
              <a:buChar char="q"/>
            </a:pPr>
            <a:r>
              <a:rPr lang="en-GB" sz="1600" dirty="0">
                <a:solidFill>
                  <a:srgbClr val="FF0000"/>
                </a:solidFill>
                <a:latin typeface="+mj-lt"/>
                <a:cs typeface="Calibri" panose="020F0502020204030204" pitchFamily="34" charset="0"/>
              </a:rPr>
              <a:t>Extraction</a:t>
            </a:r>
            <a:r>
              <a:rPr lang="en-GB" sz="1600" dirty="0">
                <a:latin typeface="Calibri" panose="020F0502020204030204" pitchFamily="34" charset="0"/>
                <a:cs typeface="Calibri" panose="020F0502020204030204" pitchFamily="34" charset="0"/>
              </a:rPr>
              <a:t> VS </a:t>
            </a:r>
            <a:r>
              <a:rPr lang="en-GB" sz="1600" dirty="0">
                <a:solidFill>
                  <a:srgbClr val="00B0F0"/>
                </a:solidFill>
                <a:latin typeface="+mj-lt"/>
                <a:cs typeface="Calibri" panose="020F0502020204030204" pitchFamily="34" charset="0"/>
              </a:rPr>
              <a:t>Recharge </a:t>
            </a:r>
            <a:r>
              <a:rPr lang="en-GB" sz="1600" dirty="0">
                <a:latin typeface="Calibri" panose="020F0502020204030204" pitchFamily="34" charset="0"/>
                <a:cs typeface="Calibri" panose="020F0502020204030204" pitchFamily="34" charset="0"/>
                <a:sym typeface="Wingdings" panose="05000000000000000000" pitchFamily="2" charset="2"/>
              </a:rPr>
              <a:t> </a:t>
            </a:r>
            <a:r>
              <a:rPr lang="en-GB" sz="1600" dirty="0">
                <a:latin typeface="Calibri" panose="020F0502020204030204" pitchFamily="34" charset="0"/>
                <a:cs typeface="Calibri" panose="020F0502020204030204" pitchFamily="34" charset="0"/>
              </a:rPr>
              <a:t>Steady state ? Footprint area ?</a:t>
            </a:r>
          </a:p>
        </p:txBody>
      </p:sp>
      <p:sp>
        <p:nvSpPr>
          <p:cNvPr id="36" name="TextBox 5">
            <a:extLst>
              <a:ext uri="{FF2B5EF4-FFF2-40B4-BE49-F238E27FC236}">
                <a16:creationId xmlns:a16="http://schemas.microsoft.com/office/drawing/2014/main" id="{718095E7-4278-4760-BEB4-04E2566224FF}"/>
              </a:ext>
            </a:extLst>
          </p:cNvPr>
          <p:cNvSpPr txBox="1"/>
          <p:nvPr/>
        </p:nvSpPr>
        <p:spPr>
          <a:xfrm>
            <a:off x="7628835" y="1460427"/>
            <a:ext cx="1274708" cy="369332"/>
          </a:xfrm>
          <a:prstGeom prst="rect">
            <a:avLst/>
          </a:prstGeom>
          <a:noFill/>
        </p:spPr>
        <p:txBody>
          <a:bodyPr wrap="none" rtlCol="0">
            <a:spAutoFit/>
          </a:bodyPr>
          <a:lstStyle/>
          <a:p>
            <a:r>
              <a:rPr lang="fr-FR" dirty="0">
                <a:solidFill>
                  <a:schemeClr val="accent1"/>
                </a:solidFill>
                <a:latin typeface="Cooper Black" panose="0208090404030B020404" pitchFamily="18" charset="0"/>
              </a:rPr>
              <a:t>WHERE ?</a:t>
            </a:r>
            <a:endParaRPr lang="en-GB" dirty="0">
              <a:solidFill>
                <a:schemeClr val="accent1"/>
              </a:solidFill>
              <a:latin typeface="Cooper Black" panose="0208090404030B020404" pitchFamily="18" charset="0"/>
            </a:endParaRPr>
          </a:p>
        </p:txBody>
      </p:sp>
      <p:sp>
        <p:nvSpPr>
          <p:cNvPr id="37" name="TextBox 6">
            <a:extLst>
              <a:ext uri="{FF2B5EF4-FFF2-40B4-BE49-F238E27FC236}">
                <a16:creationId xmlns:a16="http://schemas.microsoft.com/office/drawing/2014/main" id="{8364CADC-9FE4-4BB5-AEF9-9BBEC71A7D9B}"/>
              </a:ext>
            </a:extLst>
          </p:cNvPr>
          <p:cNvSpPr txBox="1"/>
          <p:nvPr/>
        </p:nvSpPr>
        <p:spPr>
          <a:xfrm>
            <a:off x="7654168" y="1800570"/>
            <a:ext cx="1128835" cy="369332"/>
          </a:xfrm>
          <a:prstGeom prst="rect">
            <a:avLst/>
          </a:prstGeom>
          <a:noFill/>
        </p:spPr>
        <p:txBody>
          <a:bodyPr wrap="none" rtlCol="0">
            <a:spAutoFit/>
          </a:bodyPr>
          <a:lstStyle/>
          <a:p>
            <a:r>
              <a:rPr lang="fr-FR" dirty="0">
                <a:latin typeface="Cooper Black" panose="0208090404030B020404" pitchFamily="18" charset="0"/>
              </a:rPr>
              <a:t>WHEN ?</a:t>
            </a:r>
            <a:endParaRPr lang="en-GB" dirty="0">
              <a:latin typeface="Cooper Black" panose="0208090404030B020404" pitchFamily="18" charset="0"/>
            </a:endParaRPr>
          </a:p>
        </p:txBody>
      </p:sp>
      <p:sp>
        <p:nvSpPr>
          <p:cNvPr id="38" name="TextBox 4">
            <a:extLst>
              <a:ext uri="{FF2B5EF4-FFF2-40B4-BE49-F238E27FC236}">
                <a16:creationId xmlns:a16="http://schemas.microsoft.com/office/drawing/2014/main" id="{6C8C62BB-5B83-40F2-A6D5-6674DABC270F}"/>
              </a:ext>
            </a:extLst>
          </p:cNvPr>
          <p:cNvSpPr txBox="1"/>
          <p:nvPr/>
        </p:nvSpPr>
        <p:spPr>
          <a:xfrm>
            <a:off x="7628458" y="1135126"/>
            <a:ext cx="949171" cy="369332"/>
          </a:xfrm>
          <a:prstGeom prst="rect">
            <a:avLst/>
          </a:prstGeom>
          <a:noFill/>
        </p:spPr>
        <p:txBody>
          <a:bodyPr wrap="none" rtlCol="0">
            <a:spAutoFit/>
          </a:bodyPr>
          <a:lstStyle/>
          <a:p>
            <a:r>
              <a:rPr lang="fr-FR" dirty="0">
                <a:solidFill>
                  <a:srgbClr val="0070C0"/>
                </a:solidFill>
                <a:latin typeface="Cooper Black" panose="0208090404030B020404" pitchFamily="18" charset="0"/>
              </a:rPr>
              <a:t>HOW ?</a:t>
            </a:r>
            <a:endParaRPr lang="en-GB" dirty="0">
              <a:solidFill>
                <a:srgbClr val="0070C0"/>
              </a:solidFill>
              <a:latin typeface="Cooper Black" panose="0208090404030B020404" pitchFamily="18" charset="0"/>
            </a:endParaRPr>
          </a:p>
        </p:txBody>
      </p:sp>
      <p:sp>
        <p:nvSpPr>
          <p:cNvPr id="6" name="Rectangle 5">
            <a:extLst>
              <a:ext uri="{FF2B5EF4-FFF2-40B4-BE49-F238E27FC236}">
                <a16:creationId xmlns:a16="http://schemas.microsoft.com/office/drawing/2014/main" id="{0DC22B19-BDAE-4557-B7E3-1CAD2AEF464F}"/>
              </a:ext>
            </a:extLst>
          </p:cNvPr>
          <p:cNvSpPr/>
          <p:nvPr/>
        </p:nvSpPr>
        <p:spPr>
          <a:xfrm>
            <a:off x="552104" y="919200"/>
            <a:ext cx="1967205" cy="338554"/>
          </a:xfrm>
          <a:prstGeom prst="rect">
            <a:avLst/>
          </a:prstGeom>
        </p:spPr>
        <p:txBody>
          <a:bodyPr wrap="none">
            <a:spAutoFit/>
          </a:bodyPr>
          <a:lstStyle/>
          <a:p>
            <a:r>
              <a:rPr lang="fr-FR" sz="1600" i="1" dirty="0" err="1">
                <a:solidFill>
                  <a:srgbClr val="0070C0"/>
                </a:solidFill>
                <a:latin typeface="Calibri" panose="020F0502020204030204" pitchFamily="34" charset="0"/>
                <a:ea typeface="Tahoma" panose="020B0604030504040204" pitchFamily="34" charset="0"/>
                <a:cs typeface="Calibri" panose="020F0502020204030204" pitchFamily="34" charset="0"/>
              </a:rPr>
              <a:t>What</a:t>
            </a:r>
            <a:r>
              <a:rPr lang="fr-FR" sz="1600" i="1" dirty="0">
                <a:solidFill>
                  <a:srgbClr val="0070C0"/>
                </a:solidFill>
                <a:latin typeface="Calibri" panose="020F0502020204030204" pitchFamily="34" charset="0"/>
                <a:ea typeface="Tahoma" panose="020B0604030504040204" pitchFamily="34" charset="0"/>
                <a:cs typeface="Calibri" panose="020F0502020204030204" pitchFamily="34" charset="0"/>
              </a:rPr>
              <a:t> if water flows ?</a:t>
            </a:r>
            <a:endParaRPr lang="en-GB" sz="1600" i="1" dirty="0">
              <a:solidFill>
                <a:srgbClr val="0070C0"/>
              </a:solidFill>
              <a:latin typeface="Calibri" panose="020F0502020204030204" pitchFamily="34" charset="0"/>
              <a:ea typeface="Tahoma" panose="020B0604030504040204" pitchFamily="34" charset="0"/>
              <a:cs typeface="Calibri" panose="020F0502020204030204" pitchFamily="34" charset="0"/>
            </a:endParaRPr>
          </a:p>
        </p:txBody>
      </p:sp>
      <p:cxnSp>
        <p:nvCxnSpPr>
          <p:cNvPr id="50" name="Connecteur droit 49">
            <a:extLst>
              <a:ext uri="{FF2B5EF4-FFF2-40B4-BE49-F238E27FC236}">
                <a16:creationId xmlns:a16="http://schemas.microsoft.com/office/drawing/2014/main" id="{B5DC765E-A3A0-49AA-B9A6-AB24D1341701}"/>
              </a:ext>
            </a:extLst>
          </p:cNvPr>
          <p:cNvCxnSpPr>
            <a:cxnSpLocks/>
          </p:cNvCxnSpPr>
          <p:nvPr/>
        </p:nvCxnSpPr>
        <p:spPr>
          <a:xfrm>
            <a:off x="1143480" y="4313638"/>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51" name="Connecteur droit 50">
            <a:extLst>
              <a:ext uri="{FF2B5EF4-FFF2-40B4-BE49-F238E27FC236}">
                <a16:creationId xmlns:a16="http://schemas.microsoft.com/office/drawing/2014/main" id="{7CE3D395-1748-456A-AA07-256A54C32E7C}"/>
              </a:ext>
            </a:extLst>
          </p:cNvPr>
          <p:cNvCxnSpPr>
            <a:cxnSpLocks/>
          </p:cNvCxnSpPr>
          <p:nvPr/>
        </p:nvCxnSpPr>
        <p:spPr>
          <a:xfrm>
            <a:off x="4217238" y="4304420"/>
            <a:ext cx="0" cy="175752"/>
          </a:xfrm>
          <a:prstGeom prst="line">
            <a:avLst/>
          </a:prstGeom>
        </p:spPr>
        <p:style>
          <a:lnRef idx="3">
            <a:schemeClr val="dk1"/>
          </a:lnRef>
          <a:fillRef idx="0">
            <a:schemeClr val="dk1"/>
          </a:fillRef>
          <a:effectRef idx="2">
            <a:schemeClr val="dk1"/>
          </a:effectRef>
          <a:fontRef idx="minor">
            <a:schemeClr val="tx1"/>
          </a:fontRef>
        </p:style>
      </p:cxnSp>
      <p:pic>
        <p:nvPicPr>
          <p:cNvPr id="55" name="Picture 30">
            <a:extLst>
              <a:ext uri="{FF2B5EF4-FFF2-40B4-BE49-F238E27FC236}">
                <a16:creationId xmlns:a16="http://schemas.microsoft.com/office/drawing/2014/main" id="{364C7E3D-3FFF-46F7-9CD9-F0FC8DEADC04}"/>
              </a:ext>
            </a:extLst>
          </p:cNvPr>
          <p:cNvPicPr>
            <a:picLocks noChangeAspect="1"/>
          </p:cNvPicPr>
          <p:nvPr/>
        </p:nvPicPr>
        <p:blipFill rotWithShape="1">
          <a:blip r:embed="rId21">
            <a:extLst>
              <a:ext uri="{28A0092B-C50C-407E-A947-70E740481C1C}">
                <a14:useLocalDpi xmlns:a14="http://schemas.microsoft.com/office/drawing/2010/main" val="0"/>
              </a:ext>
            </a:extLst>
          </a:blip>
          <a:srcRect l="40596" t="36369" r="41225"/>
          <a:stretch/>
        </p:blipFill>
        <p:spPr>
          <a:xfrm>
            <a:off x="0" y="2665141"/>
            <a:ext cx="464408" cy="4190652"/>
          </a:xfrm>
          <a:prstGeom prst="rect">
            <a:avLst/>
          </a:prstGeom>
        </p:spPr>
      </p:pic>
      <p:sp>
        <p:nvSpPr>
          <p:cNvPr id="7" name="Espace réservé du numéro de diapositive 6">
            <a:extLst>
              <a:ext uri="{FF2B5EF4-FFF2-40B4-BE49-F238E27FC236}">
                <a16:creationId xmlns:a16="http://schemas.microsoft.com/office/drawing/2014/main" id="{14E59A14-CA7D-46B8-8CAE-EA24B7A2FE6E}"/>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
        <p:nvSpPr>
          <p:cNvPr id="66" name="Rectangle 65">
            <a:extLst>
              <a:ext uri="{FF2B5EF4-FFF2-40B4-BE49-F238E27FC236}">
                <a16:creationId xmlns:a16="http://schemas.microsoft.com/office/drawing/2014/main" id="{BA63B441-488D-4A5C-AE82-2F12DE767BA6}"/>
              </a:ext>
            </a:extLst>
          </p:cNvPr>
          <p:cNvSpPr/>
          <p:nvPr/>
        </p:nvSpPr>
        <p:spPr>
          <a:xfrm>
            <a:off x="464408" y="1410013"/>
            <a:ext cx="11755121" cy="1077218"/>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1</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Heat advection </a:t>
            </a:r>
            <a:r>
              <a:rPr lang="en-GB" sz="1600" dirty="0">
                <a:latin typeface="Calibri" panose="020F0502020204030204" pitchFamily="34" charset="0"/>
                <a:cs typeface="Calibri" panose="020F0502020204030204" pitchFamily="34" charset="0"/>
              </a:rPr>
              <a:t>is dominant </a:t>
            </a:r>
            <a:r>
              <a:rPr lang="en-GB" sz="1600" dirty="0">
                <a:solidFill>
                  <a:schemeClr val="accent1"/>
                </a:solidFill>
                <a:latin typeface="Calibri" panose="020F0502020204030204" pitchFamily="34" charset="0"/>
                <a:cs typeface="Calibri" panose="020F0502020204030204" pitchFamily="34" charset="0"/>
              </a:rPr>
              <a:t>in tunnels </a:t>
            </a:r>
            <a:r>
              <a:rPr lang="en-GB" sz="1600" dirty="0">
                <a:latin typeface="Calibri" panose="020F0502020204030204" pitchFamily="34" charset="0"/>
                <a:cs typeface="Calibri" panose="020F0502020204030204" pitchFamily="34" charset="0"/>
              </a:rPr>
              <a:t>during </a:t>
            </a:r>
            <a:r>
              <a:rPr lang="en-GB" sz="1600" b="1" dirty="0">
                <a:latin typeface="Calibri" panose="020F0502020204030204" pitchFamily="34" charset="0"/>
                <a:cs typeface="Calibri" panose="020F0502020204030204" pitchFamily="34" charset="0"/>
              </a:rPr>
              <a:t>production</a:t>
            </a:r>
            <a:r>
              <a:rPr lang="en-GB" sz="1600" dirty="0">
                <a:latin typeface="Calibri" panose="020F0502020204030204" pitchFamily="34" charset="0"/>
                <a:cs typeface="Calibri" panose="020F0502020204030204" pitchFamily="34" charset="0"/>
              </a:rPr>
              <a:t> </a:t>
            </a:r>
          </a:p>
          <a:p>
            <a:pPr lvl="1"/>
            <a:r>
              <a:rPr lang="en-GB" sz="1600" dirty="0">
                <a:latin typeface="Calibri" panose="020F0502020204030204" pitchFamily="34" charset="0"/>
                <a:cs typeface="Calibri" panose="020F0502020204030204" pitchFamily="34" charset="0"/>
              </a:rPr>
              <a:t>	&amp;  </a:t>
            </a:r>
            <a:r>
              <a:rPr lang="en-GB" sz="1600" dirty="0">
                <a:solidFill>
                  <a:srgbClr val="0070C0"/>
                </a:solidFill>
                <a:latin typeface="Calibri" panose="020F0502020204030204" pitchFamily="34" charset="0"/>
                <a:cs typeface="Calibri" panose="020F0502020204030204" pitchFamily="34" charset="0"/>
              </a:rPr>
              <a:t>heat conduction </a:t>
            </a:r>
            <a:r>
              <a:rPr lang="en-GB" sz="1600" dirty="0">
                <a:latin typeface="Calibri" panose="020F0502020204030204" pitchFamily="34" charset="0"/>
                <a:cs typeface="Calibri" panose="020F0502020204030204" pitchFamily="34" charset="0"/>
              </a:rPr>
              <a:t>is dominant in </a:t>
            </a:r>
            <a:r>
              <a:rPr lang="en-GB" sz="1600" dirty="0">
                <a:solidFill>
                  <a:schemeClr val="accent1"/>
                </a:solidFill>
                <a:latin typeface="Calibri" panose="020F0502020204030204" pitchFamily="34" charset="0"/>
                <a:cs typeface="Calibri" panose="020F0502020204030204" pitchFamily="34" charset="0"/>
              </a:rPr>
              <a:t>mine workings</a:t>
            </a:r>
            <a:r>
              <a:rPr lang="en-GB" sz="1600"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2</a:t>
            </a:r>
            <a:r>
              <a:rPr lang="en-GB" sz="1600" dirty="0">
                <a:latin typeface="Calibri" panose="020F0502020204030204" pitchFamily="34" charset="0"/>
                <a:cs typeface="Calibri" panose="020F0502020204030204" pitchFamily="34" charset="0"/>
              </a:rPr>
              <a:t> – Vertical </a:t>
            </a:r>
            <a:r>
              <a:rPr lang="en-GB" sz="1600" dirty="0">
                <a:solidFill>
                  <a:srgbClr val="0070C0"/>
                </a:solidFill>
                <a:latin typeface="Calibri" panose="020F0502020204030204" pitchFamily="34" charset="0"/>
                <a:cs typeface="Calibri" panose="020F0502020204030204" pitchFamily="34" charset="0"/>
              </a:rPr>
              <a:t>conductive recharge </a:t>
            </a:r>
            <a:r>
              <a:rPr lang="en-GB" sz="1600" dirty="0">
                <a:latin typeface="Calibri" panose="020F0502020204030204" pitchFamily="34" charset="0"/>
                <a:cs typeface="Calibri" panose="020F0502020204030204" pitchFamily="34" charset="0"/>
              </a:rPr>
              <a:t>is dominant during </a:t>
            </a:r>
            <a:r>
              <a:rPr lang="en-GB" sz="1600" b="1" dirty="0">
                <a:latin typeface="Calibri" panose="020F0502020204030204" pitchFamily="34" charset="0"/>
                <a:cs typeface="Calibri" panose="020F0502020204030204" pitchFamily="34" charset="0"/>
              </a:rPr>
              <a:t>recovery</a:t>
            </a:r>
            <a:r>
              <a:rPr lang="en-GB" sz="1600" dirty="0">
                <a:latin typeface="Calibri" panose="020F0502020204030204" pitchFamily="34" charset="0"/>
                <a:cs typeface="Calibri" panose="020F0502020204030204" pitchFamily="34" charset="0"/>
              </a:rPr>
              <a:t>. </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9595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4861" y="568526"/>
            <a:ext cx="8814610" cy="1446550"/>
          </a:xfrm>
        </p:spPr>
        <p:txBody>
          <a:bodyPr>
            <a:noAutofit/>
          </a:bodyPr>
          <a:lstStyle/>
          <a:p>
            <a:r>
              <a:rPr lang="en-GB" sz="1800" dirty="0"/>
              <a:t>RQ1: What are the key heat recharge mechanisms and heat sources controlling the water temperature in flooded coal mines?</a:t>
            </a:r>
          </a:p>
        </p:txBody>
      </p:sp>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33698"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sp>
        <p:nvSpPr>
          <p:cNvPr id="9" name="TextBox 4">
            <a:extLst>
              <a:ext uri="{FF2B5EF4-FFF2-40B4-BE49-F238E27FC236}">
                <a16:creationId xmlns:a16="http://schemas.microsoft.com/office/drawing/2014/main" id="{400AC1BD-D794-42E5-AB48-24FD60CD870F}"/>
              </a:ext>
            </a:extLst>
          </p:cNvPr>
          <p:cNvSpPr txBox="1"/>
          <p:nvPr/>
        </p:nvSpPr>
        <p:spPr>
          <a:xfrm>
            <a:off x="5535686" y="3793289"/>
            <a:ext cx="949171" cy="369332"/>
          </a:xfrm>
          <a:prstGeom prst="rect">
            <a:avLst/>
          </a:prstGeom>
          <a:noFill/>
        </p:spPr>
        <p:txBody>
          <a:bodyPr wrap="none" rtlCol="0">
            <a:spAutoFit/>
          </a:bodyPr>
          <a:lstStyle/>
          <a:p>
            <a:r>
              <a:rPr lang="fr-FR" dirty="0">
                <a:solidFill>
                  <a:srgbClr val="0070C0"/>
                </a:solidFill>
                <a:latin typeface="Cooper Black" panose="0208090404030B020404" pitchFamily="18" charset="0"/>
              </a:rPr>
              <a:t>HOW ?</a:t>
            </a:r>
            <a:endParaRPr lang="en-GB" dirty="0">
              <a:solidFill>
                <a:srgbClr val="0070C0"/>
              </a:solidFill>
              <a:latin typeface="Cooper Black" panose="0208090404030B020404" pitchFamily="18" charset="0"/>
            </a:endParaRPr>
          </a:p>
        </p:txBody>
      </p:sp>
      <p:sp>
        <p:nvSpPr>
          <p:cNvPr id="14" name="Rectangle 13">
            <a:extLst>
              <a:ext uri="{FF2B5EF4-FFF2-40B4-BE49-F238E27FC236}">
                <a16:creationId xmlns:a16="http://schemas.microsoft.com/office/drawing/2014/main" id="{04329E6E-037D-4BB7-9443-D106506350CF}"/>
              </a:ext>
            </a:extLst>
          </p:cNvPr>
          <p:cNvSpPr/>
          <p:nvPr/>
        </p:nvSpPr>
        <p:spPr>
          <a:xfrm>
            <a:off x="6981712" y="4162621"/>
            <a:ext cx="1857488" cy="951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537D941-AD2A-43AA-9C2F-51824B779741}"/>
              </a:ext>
            </a:extLst>
          </p:cNvPr>
          <p:cNvSpPr/>
          <p:nvPr/>
        </p:nvSpPr>
        <p:spPr>
          <a:xfrm>
            <a:off x="7910456" y="2736448"/>
            <a:ext cx="4281544" cy="1446550"/>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Conceptual</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models</a:t>
            </a:r>
            <a:endParaRPr lang="fr-FR"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1D/2D Numerical modelling: </a:t>
            </a:r>
            <a:r>
              <a:rPr lang="en-GB" sz="1600" dirty="0" err="1">
                <a:latin typeface="Calibri" panose="020F0502020204030204" pitchFamily="34" charset="0"/>
                <a:cs typeface="Calibri" panose="020F0502020204030204" pitchFamily="34" charset="0"/>
              </a:rPr>
              <a:t>OpenGeosys</a:t>
            </a:r>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pic>
        <p:nvPicPr>
          <p:cNvPr id="18" name="Picture 30">
            <a:extLst>
              <a:ext uri="{FF2B5EF4-FFF2-40B4-BE49-F238E27FC236}">
                <a16:creationId xmlns:a16="http://schemas.microsoft.com/office/drawing/2014/main" id="{76B2E547-49F1-492C-805D-85A774AFDAF3}"/>
              </a:ext>
            </a:extLst>
          </p:cNvPr>
          <p:cNvPicPr>
            <a:picLocks noChangeAspect="1"/>
          </p:cNvPicPr>
          <p:nvPr/>
        </p:nvPicPr>
        <p:blipFill rotWithShape="1">
          <a:blip r:embed="rId8">
            <a:extLst>
              <a:ext uri="{28A0092B-C50C-407E-A947-70E740481C1C}">
                <a14:useLocalDpi xmlns:a14="http://schemas.microsoft.com/office/drawing/2010/main" val="0"/>
              </a:ext>
            </a:extLst>
          </a:blip>
          <a:srcRect l="40596" t="64092" r="41225"/>
          <a:stretch/>
        </p:blipFill>
        <p:spPr>
          <a:xfrm>
            <a:off x="0" y="4490977"/>
            <a:ext cx="464408" cy="2364816"/>
          </a:xfrm>
          <a:prstGeom prst="rect">
            <a:avLst/>
          </a:prstGeom>
        </p:spPr>
      </p:pic>
      <p:sp>
        <p:nvSpPr>
          <p:cNvPr id="5" name="Espace réservé du numéro de diapositive 4">
            <a:extLst>
              <a:ext uri="{FF2B5EF4-FFF2-40B4-BE49-F238E27FC236}">
                <a16:creationId xmlns:a16="http://schemas.microsoft.com/office/drawing/2014/main" id="{52557631-BBC7-47B9-A6F9-11F13CE094D5}"/>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
        <p:nvSpPr>
          <p:cNvPr id="13" name="TextBox 4">
            <a:extLst>
              <a:ext uri="{FF2B5EF4-FFF2-40B4-BE49-F238E27FC236}">
                <a16:creationId xmlns:a16="http://schemas.microsoft.com/office/drawing/2014/main" id="{781096E8-C752-4E8E-B696-52FC2EA679EA}"/>
              </a:ext>
            </a:extLst>
          </p:cNvPr>
          <p:cNvSpPr txBox="1"/>
          <p:nvPr/>
        </p:nvSpPr>
        <p:spPr>
          <a:xfrm>
            <a:off x="5535686" y="3420822"/>
            <a:ext cx="1120628" cy="369332"/>
          </a:xfrm>
          <a:prstGeom prst="rect">
            <a:avLst/>
          </a:prstGeom>
          <a:noFill/>
        </p:spPr>
        <p:txBody>
          <a:bodyPr wrap="none" rtlCol="0">
            <a:spAutoFit/>
          </a:bodyPr>
          <a:lstStyle/>
          <a:p>
            <a:r>
              <a:rPr lang="fr-FR" dirty="0">
                <a:latin typeface="Cooper Black" panose="0208090404030B020404" pitchFamily="18" charset="0"/>
              </a:rPr>
              <a:t>WHAT ?</a:t>
            </a:r>
            <a:endParaRPr lang="en-GB" dirty="0">
              <a:latin typeface="Cooper Black" panose="0208090404030B020404" pitchFamily="18" charset="0"/>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F67E1D0-B9A1-4EDB-8EBD-3816776B4CDD}"/>
                  </a:ext>
                </a:extLst>
              </p:cNvPr>
              <p:cNvSpPr/>
              <p:nvPr/>
            </p:nvSpPr>
            <p:spPr>
              <a:xfrm>
                <a:off x="533698" y="4461808"/>
                <a:ext cx="9717210" cy="1692771"/>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Output:</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Analytical solutions for T°C(t) water during production</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 vertical/lateral conductive/advective heat fluxes induced to satisfy demand</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Graphs: Optimal production rate/recovery rate = f(L, </a:t>
                </a:r>
                <a:r>
                  <a:rPr lang="el-GR" sz="1600" dirty="0">
                    <a:latin typeface="Calibri" panose="020F0502020204030204" pitchFamily="34" charset="0"/>
                    <a:cs typeface="Calibri" panose="020F0502020204030204" pitchFamily="34" charset="0"/>
                  </a:rPr>
                  <a:t>α</a:t>
                </a:r>
                <a:r>
                  <a:rPr lang="fr-FR" sz="1600" dirty="0">
                    <a:latin typeface="Calibri" panose="020F0502020204030204" pitchFamily="34" charset="0"/>
                    <a:cs typeface="Calibri" panose="020F0502020204030204" pitchFamily="34" charset="0"/>
                  </a:rPr>
                  <a:t>, </a:t>
                </a:r>
                <a:r>
                  <a:rPr lang="el-GR" sz="1600" dirty="0">
                    <a:latin typeface="Calibri" panose="020F0502020204030204" pitchFamily="34" charset="0"/>
                    <a:cs typeface="Calibri" panose="020F0502020204030204" pitchFamily="34" charset="0"/>
                  </a:rPr>
                  <a:t>λ</a:t>
                </a:r>
                <a:r>
                  <a:rPr lang="fr-FR" sz="1600" dirty="0">
                    <a:latin typeface="Calibri" panose="020F0502020204030204" pitchFamily="34" charset="0"/>
                    <a:cs typeface="Calibri" panose="020F0502020204030204" pitchFamily="34" charset="0"/>
                  </a:rPr>
                  <a:t>, </a:t>
                </a:r>
                <a:r>
                  <a:rPr lang="el-GR" sz="1600" dirty="0">
                    <a:latin typeface="Calibri" panose="020F0502020204030204" pitchFamily="34" charset="0"/>
                    <a:cs typeface="Calibri" panose="020F0502020204030204" pitchFamily="34" charset="0"/>
                  </a:rPr>
                  <a:t>ρ</a:t>
                </a:r>
                <a:r>
                  <a:rPr lang="en-GB" sz="1600" dirty="0">
                    <a:latin typeface="Calibri" panose="020F0502020204030204" pitchFamily="34" charset="0"/>
                    <a:cs typeface="Calibri" panose="020F0502020204030204" pitchFamily="34" charset="0"/>
                  </a:rPr>
                  <a:t>, </a:t>
                </a:r>
                <a14:m>
                  <m:oMath xmlns:m="http://schemas.openxmlformats.org/officeDocument/2006/math">
                    <m:sSub>
                      <m:sSubPr>
                        <m:ctrlPr>
                          <a:rPr lang="en-GB" sz="1600" i="1" smtClean="0">
                            <a:latin typeface="Cambria Math" panose="02040503050406030204" pitchFamily="18" charset="0"/>
                            <a:cs typeface="Calibri" panose="020F0502020204030204" pitchFamily="34" charset="0"/>
                          </a:rPr>
                        </m:ctrlPr>
                      </m:sSubPr>
                      <m:e>
                        <m:r>
                          <a:rPr lang="fr-FR" sz="1600" b="0" i="1" smtClean="0">
                            <a:latin typeface="Cambria Math" panose="02040503050406030204" pitchFamily="18" charset="0"/>
                            <a:cs typeface="Calibri" panose="020F0502020204030204" pitchFamily="34" charset="0"/>
                          </a:rPr>
                          <m:t>𝑣</m:t>
                        </m:r>
                      </m:e>
                      <m:sub>
                        <m:r>
                          <a:rPr lang="fr-FR" sz="1600" b="0" i="1" smtClean="0">
                            <a:latin typeface="Cambria Math" panose="02040503050406030204" pitchFamily="18" charset="0"/>
                            <a:cs typeface="Calibri" panose="020F0502020204030204" pitchFamily="34" charset="0"/>
                          </a:rPr>
                          <m:t>𝑤</m:t>
                        </m:r>
                      </m:sub>
                    </m:sSub>
                  </m:oMath>
                </a14:m>
                <a:r>
                  <a:rPr lang="en-GB" sz="1600" dirty="0">
                    <a:latin typeface="Calibri" panose="020F0502020204030204" pitchFamily="34" charset="0"/>
                    <a:cs typeface="Calibri" panose="020F0502020204030204" pitchFamily="34" charset="0"/>
                  </a:rPr>
                  <a:t>, </a:t>
                </a:r>
                <a14:m>
                  <m:oMath xmlns:m="http://schemas.openxmlformats.org/officeDocument/2006/math">
                    <m:sSub>
                      <m:sSubPr>
                        <m:ctrlPr>
                          <a:rPr lang="en-GB" sz="1600" i="1">
                            <a:latin typeface="Cambria Math" panose="02040503050406030204" pitchFamily="18" charset="0"/>
                            <a:cs typeface="Calibri" panose="020F0502020204030204" pitchFamily="34" charset="0"/>
                          </a:rPr>
                        </m:ctrlPr>
                      </m:sSubPr>
                      <m:e>
                        <m:r>
                          <a:rPr lang="fr-FR" sz="1600" b="0" i="1" smtClean="0">
                            <a:latin typeface="Cambria Math" panose="02040503050406030204" pitchFamily="18" charset="0"/>
                            <a:cs typeface="Calibri" panose="020F0502020204030204" pitchFamily="34" charset="0"/>
                          </a:rPr>
                          <m:t>𝑇</m:t>
                        </m:r>
                      </m:e>
                      <m:sub>
                        <m:r>
                          <a:rPr lang="fr-FR" sz="1600" i="1">
                            <a:latin typeface="Cambria Math" panose="02040503050406030204" pitchFamily="18" charset="0"/>
                            <a:cs typeface="Calibri" panose="020F0502020204030204" pitchFamily="34" charset="0"/>
                          </a:rPr>
                          <m:t>𝑤</m:t>
                        </m:r>
                      </m:sub>
                    </m:sSub>
                    <m:r>
                      <a:rPr lang="fr-FR" sz="1600" b="0" i="1" smtClean="0">
                        <a:latin typeface="Cambria Math" panose="02040503050406030204" pitchFamily="18" charset="0"/>
                        <a:cs typeface="Calibri" panose="020F0502020204030204" pitchFamily="34" charset="0"/>
                      </a:rPr>
                      <m:t>)</m:t>
                    </m:r>
                  </m:oMath>
                </a14:m>
                <a:endParaRPr lang="en-GB" sz="1600" dirty="0">
                  <a:latin typeface="Calibri" panose="020F0502020204030204" pitchFamily="34" charset="0"/>
                  <a:cs typeface="Calibri" panose="020F0502020204030204" pitchFamily="34" charset="0"/>
                </a:endParaRPr>
              </a:p>
              <a:p>
                <a:endParaRPr lang="fr-FR" sz="1600" dirty="0">
                  <a:latin typeface="Calibri" panose="020F0502020204030204" pitchFamily="34" charset="0"/>
                  <a:cs typeface="Calibri" panose="020F0502020204030204" pitchFamily="34" charset="0"/>
                </a:endParaRPr>
              </a:p>
            </p:txBody>
          </p:sp>
        </mc:Choice>
        <mc:Fallback xmlns="">
          <p:sp>
            <p:nvSpPr>
              <p:cNvPr id="16" name="Rectangle 15">
                <a:extLst>
                  <a:ext uri="{FF2B5EF4-FFF2-40B4-BE49-F238E27FC236}">
                    <a16:creationId xmlns:a16="http://schemas.microsoft.com/office/drawing/2014/main" id="{AF67E1D0-B9A1-4EDB-8EBD-3816776B4CDD}"/>
                  </a:ext>
                </a:extLst>
              </p:cNvPr>
              <p:cNvSpPr>
                <a:spLocks noRot="1" noChangeAspect="1" noMove="1" noResize="1" noEditPoints="1" noAdjustHandles="1" noChangeArrowheads="1" noChangeShapeType="1" noTextEdit="1"/>
              </p:cNvSpPr>
              <p:nvPr/>
            </p:nvSpPr>
            <p:spPr>
              <a:xfrm>
                <a:off x="533698" y="4461808"/>
                <a:ext cx="9717210" cy="1692771"/>
              </a:xfrm>
              <a:prstGeom prst="rect">
                <a:avLst/>
              </a:prstGeom>
              <a:blipFill>
                <a:blip r:embed="rId9"/>
                <a:stretch>
                  <a:fillRect l="-1004" t="-2878"/>
                </a:stretch>
              </a:blipFill>
            </p:spPr>
            <p:txBody>
              <a:bodyPr/>
              <a:lstStyle/>
              <a:p>
                <a:r>
                  <a:rPr lang="en-GB">
                    <a:noFill/>
                  </a:rPr>
                  <a:t> </a:t>
                </a:r>
              </a:p>
            </p:txBody>
          </p:sp>
        </mc:Fallback>
      </mc:AlternateContent>
    </p:spTree>
    <p:extLst>
      <p:ext uri="{BB962C8B-B14F-4D97-AF65-F5344CB8AC3E}">
        <p14:creationId xmlns:p14="http://schemas.microsoft.com/office/powerpoint/2010/main" val="375200323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19226</TotalTime>
  <Words>4808</Words>
  <Application>Microsoft Office PowerPoint</Application>
  <PresentationFormat>Grand écran</PresentationFormat>
  <Paragraphs>657</Paragraphs>
  <Slides>30</Slides>
  <Notes>21</Notes>
  <HiddenSlides>0</HiddenSlides>
  <MMClips>2</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30</vt:i4>
      </vt:variant>
    </vt:vector>
  </HeadingPairs>
  <TitlesOfParts>
    <vt:vector size="40" baseType="lpstr">
      <vt:lpstr>Arial</vt:lpstr>
      <vt:lpstr>Calibri</vt:lpstr>
      <vt:lpstr>Cambria Math</vt:lpstr>
      <vt:lpstr>Cooper Black</vt:lpstr>
      <vt:lpstr>Corbel</vt:lpstr>
      <vt:lpstr>Gill Sans MT</vt:lpstr>
      <vt:lpstr>Segoe UI</vt:lpstr>
      <vt:lpstr>Times New Roman</vt:lpstr>
      <vt:lpstr>Wingdings</vt:lpstr>
      <vt:lpstr>Parcel</vt:lpstr>
      <vt:lpstr>Investigating geothermal heat resources of legacy mine workings: Why are some mine waters hotter than others?</vt:lpstr>
      <vt:lpstr>Présentation PowerPoint</vt:lpstr>
      <vt:lpstr>Présentation PowerPoint</vt:lpstr>
      <vt:lpstr>RQ1: What are the key heat recharge mechanisms and heat sources controlling the water temperature in flooded coal mines?</vt:lpstr>
      <vt:lpstr>Conceptual models</vt:lpstr>
      <vt:lpstr>RQ1: What are the key heat recharge mechanisms and heat sources controlling the water temperature in flooded coal mines?</vt:lpstr>
      <vt:lpstr>NUMERICAL APPROACH</vt:lpstr>
      <vt:lpstr>Next step: SENSITIVITY ANALYSIS</vt:lpstr>
      <vt:lpstr>RQ1: What are the key heat recharge mechanisms and heat sources controlling the water temperature in flooded coal mines?</vt:lpstr>
      <vt:lpstr>RQ2 - what is the footprint of past mining activities on the thermal state and temperature distribution in mines? </vt:lpstr>
      <vt:lpstr>Initial results</vt:lpstr>
      <vt:lpstr>Model Calibration &amp; verification</vt:lpstr>
      <vt:lpstr>RQ3 - What are the key mine features allowing to assess the sustainable heat potential of coal mines at the scale of a mine?</vt:lpstr>
      <vt:lpstr>Proposed approach</vt:lpstr>
      <vt:lpstr>Expected outcome</vt:lpstr>
      <vt:lpstr>REFERENCES</vt:lpstr>
      <vt:lpstr>Questions ?</vt:lpstr>
      <vt:lpstr>Back Up</vt:lpstr>
      <vt:lpstr>Back Up</vt:lpstr>
      <vt:lpstr>Initial Results</vt:lpstr>
      <vt:lpstr>NUMERICAL APPROACH</vt:lpstr>
      <vt:lpstr>NUMERICAL APPROACH</vt:lpstr>
      <vt:lpstr>NUMERICAL APPROACH</vt:lpstr>
      <vt:lpstr>NEXT STEP</vt:lpstr>
      <vt:lpstr>ANALYTICAL VS Numerical APPROACH</vt:lpstr>
      <vt:lpstr>Past Modelling approaches</vt:lpstr>
      <vt:lpstr>Temperature profiles during mining</vt:lpstr>
      <vt:lpstr>Temperature profiles during production</vt:lpstr>
      <vt:lpstr>Proposed approach</vt:lpstr>
      <vt:lpstr>BACKUP</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RECEVEUR Mylène</dc:creator>
  <cp:lastModifiedBy>Mylène RECEVEUR</cp:lastModifiedBy>
  <cp:revision>177</cp:revision>
  <dcterms:created xsi:type="dcterms:W3CDTF">2020-05-25T07:06:54Z</dcterms:created>
  <dcterms:modified xsi:type="dcterms:W3CDTF">2020-06-18T16:59:47Z</dcterms:modified>
</cp:coreProperties>
</file>